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4"/>
  </p:sldMasterIdLst>
  <p:notesMasterIdLst>
    <p:notesMasterId r:id="rId32"/>
  </p:notesMasterIdLst>
  <p:handoutMasterIdLst>
    <p:handoutMasterId r:id="rId33"/>
  </p:handoutMasterIdLst>
  <p:sldIdLst>
    <p:sldId id="268" r:id="rId5"/>
    <p:sldId id="293" r:id="rId6"/>
    <p:sldId id="328" r:id="rId7"/>
    <p:sldId id="269" r:id="rId8"/>
    <p:sldId id="272" r:id="rId9"/>
    <p:sldId id="271" r:id="rId10"/>
    <p:sldId id="273" r:id="rId11"/>
    <p:sldId id="296" r:id="rId12"/>
    <p:sldId id="302" r:id="rId13"/>
    <p:sldId id="303" r:id="rId14"/>
    <p:sldId id="298" r:id="rId15"/>
    <p:sldId id="270" r:id="rId16"/>
    <p:sldId id="277" r:id="rId17"/>
    <p:sldId id="282" r:id="rId18"/>
    <p:sldId id="278" r:id="rId19"/>
    <p:sldId id="261" r:id="rId20"/>
    <p:sldId id="266" r:id="rId21"/>
    <p:sldId id="283" r:id="rId22"/>
    <p:sldId id="284" r:id="rId23"/>
    <p:sldId id="287" r:id="rId24"/>
    <p:sldId id="285" r:id="rId25"/>
    <p:sldId id="288" r:id="rId26"/>
    <p:sldId id="286" r:id="rId27"/>
    <p:sldId id="290" r:id="rId28"/>
    <p:sldId id="292" r:id="rId29"/>
    <p:sldId id="291" r:id="rId30"/>
    <p:sldId id="26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2F4A7C3-8B94-553B-C14A-0DE1358AF072}" name="Lewis Knapp" initials="LK" userId="Lewis Knapp" providerId="None"/>
  <p188:author id="{9158C4FB-4920-7346-34EE-C6EE41B2AD83}" name="Lewis Knapp" initials="LK" userId="S::lewis.knapp@sas.ac.uk::d195eb9e-84d8-4fd6-a81a-066afe88a0c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D7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BAD9B1-09A8-49EF-846B-19FAE72B794B}" v="1" dt="2023-11-22T17:05:07.977"/>
    <p1510:client id="{B9A4113E-1FB8-37F5-8209-01A722FE4EAD}" v="3" dt="2023-12-05T08:25:42.5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rison, Gillian" userId="c0bc7cff-4d12-4895-8c30-280d85047484" providerId="ADAL" clId="{7EBAD9B1-09A8-49EF-846B-19FAE72B794B}"/>
    <pc:docChg chg="custSel delSld modSld">
      <pc:chgData name="Harrison, Gillian" userId="c0bc7cff-4d12-4895-8c30-280d85047484" providerId="ADAL" clId="{7EBAD9B1-09A8-49EF-846B-19FAE72B794B}" dt="2023-11-22T17:06:06.711" v="13"/>
      <pc:docMkLst>
        <pc:docMk/>
      </pc:docMkLst>
      <pc:sldChg chg="delSp modSp mod delCm modCm">
        <pc:chgData name="Harrison, Gillian" userId="c0bc7cff-4d12-4895-8c30-280d85047484" providerId="ADAL" clId="{7EBAD9B1-09A8-49EF-846B-19FAE72B794B}" dt="2023-11-22T17:06:06.711" v="13"/>
        <pc:sldMkLst>
          <pc:docMk/>
          <pc:sldMk cId="2165526244" sldId="265"/>
        </pc:sldMkLst>
        <pc:spChg chg="del mod">
          <ac:chgData name="Harrison, Gillian" userId="c0bc7cff-4d12-4895-8c30-280d85047484" providerId="ADAL" clId="{7EBAD9B1-09A8-49EF-846B-19FAE72B794B}" dt="2023-11-22T15:46:38.947" v="3" actId="478"/>
          <ac:spMkLst>
            <pc:docMk/>
            <pc:sldMk cId="2165526244" sldId="265"/>
            <ac:spMk id="2" creationId="{BBF41D4E-FA31-EAF1-D537-4861A8BD585D}"/>
          </ac:spMkLst>
        </pc:spChg>
        <pc:extLst>
          <p:ext xmlns:p="http://schemas.openxmlformats.org/presentationml/2006/main" uri="{D6D511B9-2390-475A-947B-AFAB55BFBCF1}">
            <pc226:cmChg xmlns:pc226="http://schemas.microsoft.com/office/powerpoint/2022/06/main/command" chg="del mod">
              <pc226:chgData name="Harrison, Gillian" userId="c0bc7cff-4d12-4895-8c30-280d85047484" providerId="ADAL" clId="{7EBAD9B1-09A8-49EF-846B-19FAE72B794B}" dt="2023-11-22T17:06:06.711" v="13"/>
              <pc2:cmMkLst xmlns:pc2="http://schemas.microsoft.com/office/powerpoint/2019/9/main/command">
                <pc:docMk/>
                <pc:sldMk cId="2165526244" sldId="265"/>
                <pc2:cmMk id="{FD0E0239-40FA-4A29-8431-BCC46806878A}"/>
              </pc2:cmMkLst>
            </pc226:cmChg>
          </p:ext>
        </pc:extLst>
      </pc:sldChg>
      <pc:sldChg chg="delCm">
        <pc:chgData name="Harrison, Gillian" userId="c0bc7cff-4d12-4895-8c30-280d85047484" providerId="ADAL" clId="{7EBAD9B1-09A8-49EF-846B-19FAE72B794B}" dt="2023-11-22T17:03:32.193" v="6"/>
        <pc:sldMkLst>
          <pc:docMk/>
          <pc:sldMk cId="1010508706" sldId="268"/>
        </pc:sldMkLst>
        <pc:extLst>
          <p:ext xmlns:p="http://schemas.openxmlformats.org/presentationml/2006/main" uri="{D6D511B9-2390-475A-947B-AFAB55BFBCF1}">
            <pc226:cmChg xmlns:pc226="http://schemas.microsoft.com/office/powerpoint/2022/06/main/command" chg="del">
              <pc226:chgData name="Harrison, Gillian" userId="c0bc7cff-4d12-4895-8c30-280d85047484" providerId="ADAL" clId="{7EBAD9B1-09A8-49EF-846B-19FAE72B794B}" dt="2023-11-22T17:03:32.193" v="6"/>
              <pc2:cmMkLst xmlns:pc2="http://schemas.microsoft.com/office/powerpoint/2019/9/main/command">
                <pc:docMk/>
                <pc:sldMk cId="1010508706" sldId="268"/>
                <pc2:cmMk id="{6750D01B-CD51-46AF-B222-74712F9E2BB6}"/>
              </pc2:cmMkLst>
            </pc226:cmChg>
          </p:ext>
        </pc:extLst>
      </pc:sldChg>
      <pc:sldChg chg="addSp delSp modSp mod">
        <pc:chgData name="Harrison, Gillian" userId="c0bc7cff-4d12-4895-8c30-280d85047484" providerId="ADAL" clId="{7EBAD9B1-09A8-49EF-846B-19FAE72B794B}" dt="2023-11-22T17:05:12.992" v="12" actId="1076"/>
        <pc:sldMkLst>
          <pc:docMk/>
          <pc:sldMk cId="2215968231" sldId="298"/>
        </pc:sldMkLst>
        <pc:picChg chg="del">
          <ac:chgData name="Harrison, Gillian" userId="c0bc7cff-4d12-4895-8c30-280d85047484" providerId="ADAL" clId="{7EBAD9B1-09A8-49EF-846B-19FAE72B794B}" dt="2023-11-22T17:05:05.996" v="7" actId="478"/>
          <ac:picMkLst>
            <pc:docMk/>
            <pc:sldMk cId="2215968231" sldId="298"/>
            <ac:picMk id="4" creationId="{431E4535-F2A8-4189-8DF6-EAF5D4DCA5B0}"/>
          </ac:picMkLst>
        </pc:picChg>
        <pc:picChg chg="add mod">
          <ac:chgData name="Harrison, Gillian" userId="c0bc7cff-4d12-4895-8c30-280d85047484" providerId="ADAL" clId="{7EBAD9B1-09A8-49EF-846B-19FAE72B794B}" dt="2023-11-22T17:05:12.992" v="12" actId="1076"/>
          <ac:picMkLst>
            <pc:docMk/>
            <pc:sldMk cId="2215968231" sldId="298"/>
            <ac:picMk id="5" creationId="{11206740-F71C-A904-8EFA-0F85290DAEBB}"/>
          </ac:picMkLst>
        </pc:picChg>
      </pc:sldChg>
      <pc:sldChg chg="modSp mod">
        <pc:chgData name="Harrison, Gillian" userId="c0bc7cff-4d12-4895-8c30-280d85047484" providerId="ADAL" clId="{7EBAD9B1-09A8-49EF-846B-19FAE72B794B}" dt="2023-11-22T15:47:35.118" v="5" actId="1076"/>
        <pc:sldMkLst>
          <pc:docMk/>
          <pc:sldMk cId="326380061" sldId="303"/>
        </pc:sldMkLst>
        <pc:spChg chg="mod">
          <ac:chgData name="Harrison, Gillian" userId="c0bc7cff-4d12-4895-8c30-280d85047484" providerId="ADAL" clId="{7EBAD9B1-09A8-49EF-846B-19FAE72B794B}" dt="2023-11-22T15:47:35.118" v="5" actId="1076"/>
          <ac:spMkLst>
            <pc:docMk/>
            <pc:sldMk cId="326380061" sldId="303"/>
            <ac:spMk id="3" creationId="{29DC4E06-1ACD-47A8-B193-CBCABB8C78B6}"/>
          </ac:spMkLst>
        </pc:spChg>
      </pc:sldChg>
      <pc:sldChg chg="del">
        <pc:chgData name="Harrison, Gillian" userId="c0bc7cff-4d12-4895-8c30-280d85047484" providerId="ADAL" clId="{7EBAD9B1-09A8-49EF-846B-19FAE72B794B}" dt="2023-11-22T15:45:09.352" v="0" actId="2696"/>
        <pc:sldMkLst>
          <pc:docMk/>
          <pc:sldMk cId="2291911616" sldId="304"/>
        </pc:sldMkLst>
      </pc:sldChg>
    </pc:docChg>
  </pc:docChgLst>
  <pc:docChgLst>
    <pc:chgData name="Gillian Harrison" userId="S::gillian.harrison@sas.ac.uk::3978777c-e427-4b15-bbd7-bf0727afd68e" providerId="AD" clId="Web-{B9A4113E-1FB8-37F5-8209-01A722FE4EAD}"/>
    <pc:docChg chg="modSld">
      <pc:chgData name="Gillian Harrison" userId="S::gillian.harrison@sas.ac.uk::3978777c-e427-4b15-bbd7-bf0727afd68e" providerId="AD" clId="Web-{B9A4113E-1FB8-37F5-8209-01A722FE4EAD}" dt="2023-12-05T08:25:41.986" v="1" actId="20577"/>
      <pc:docMkLst>
        <pc:docMk/>
      </pc:docMkLst>
      <pc:sldChg chg="modSp">
        <pc:chgData name="Gillian Harrison" userId="S::gillian.harrison@sas.ac.uk::3978777c-e427-4b15-bbd7-bf0727afd68e" providerId="AD" clId="Web-{B9A4113E-1FB8-37F5-8209-01A722FE4EAD}" dt="2023-12-05T08:25:41.986" v="1" actId="20577"/>
        <pc:sldMkLst>
          <pc:docMk/>
          <pc:sldMk cId="1010508706" sldId="268"/>
        </pc:sldMkLst>
        <pc:spChg chg="mod">
          <ac:chgData name="Gillian Harrison" userId="S::gillian.harrison@sas.ac.uk::3978777c-e427-4b15-bbd7-bf0727afd68e" providerId="AD" clId="Web-{B9A4113E-1FB8-37F5-8209-01A722FE4EAD}" dt="2023-12-05T08:25:41.986" v="1" actId="20577"/>
          <ac:spMkLst>
            <pc:docMk/>
            <pc:sldMk cId="1010508706" sldId="268"/>
            <ac:spMk id="2" creationId="{FEBCDE0A-38A7-46BB-A0F5-CC44529CF9A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170A6B6-157C-451E-B9DB-51A46BE361CE}" type="datetimeFigureOut">
              <a:rPr lang="en-GB" smtClean="0"/>
              <a:t>05/12/2023</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716C953-5B02-4004-AE7A-BBDF88EFE130}" type="slidenum">
              <a:rPr lang="en-GB" smtClean="0"/>
              <a:t>‹#›</a:t>
            </a:fld>
            <a:endParaRPr lang="en-GB"/>
          </a:p>
        </p:txBody>
      </p:sp>
    </p:spTree>
    <p:extLst>
      <p:ext uri="{BB962C8B-B14F-4D97-AF65-F5344CB8AC3E}">
        <p14:creationId xmlns:p14="http://schemas.microsoft.com/office/powerpoint/2010/main" val="3722033180"/>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6960CC-EE90-40B2-936C-4DF00511C5F0}" type="datetimeFigureOut">
              <a:rPr lang="en-GB" smtClean="0"/>
              <a:t>05/12/2023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5F504B-3C36-424F-B0F1-1F20DF3A79B5}" type="slidenum">
              <a:rPr lang="en-GB" smtClean="0"/>
              <a:t>‹#›</a:t>
            </a:fld>
            <a:endParaRPr lang="en-GB"/>
          </a:p>
        </p:txBody>
      </p:sp>
    </p:spTree>
    <p:extLst>
      <p:ext uri="{BB962C8B-B14F-4D97-AF65-F5344CB8AC3E}">
        <p14:creationId xmlns:p14="http://schemas.microsoft.com/office/powerpoint/2010/main" val="2026971072"/>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5F504B-3C36-424F-B0F1-1F20DF3A79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Header Placeholder 5"/>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50344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5F504B-3C36-424F-B0F1-1F20DF3A79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Header Placeholder 5"/>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51887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5F504B-3C36-424F-B0F1-1F20DF3A79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Header Placeholder 5"/>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7248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5F504B-3C36-424F-B0F1-1F20DF3A79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Header Placeholder 5"/>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2014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5F504B-3C36-424F-B0F1-1F20DF3A79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Header Placeholder 5"/>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9506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5F504B-3C36-424F-B0F1-1F20DF3A79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Header Placeholder 5"/>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0977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5F504B-3C36-424F-B0F1-1F20DF3A79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Header Placeholder 5"/>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4213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5F504B-3C36-424F-B0F1-1F20DF3A79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Header Placeholder 5"/>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9296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5F504B-3C36-424F-B0F1-1F20DF3A79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Header Placeholder 5"/>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988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5F504B-3C36-424F-B0F1-1F20DF3A79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Header Placeholder 5"/>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2684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5F504B-3C36-424F-B0F1-1F20DF3A79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Header Placeholder 5"/>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7392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5F504B-3C36-424F-B0F1-1F20DF3A79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Header Placeholder 5"/>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70165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72480" y="175691"/>
            <a:ext cx="5681663" cy="1041738"/>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6094866"/>
            <a:ext cx="10515600" cy="588262"/>
          </a:xfrm>
          <a:prstGeom prst="rect">
            <a:avLst/>
          </a:prstGeom>
        </p:spPr>
      </p:pic>
    </p:spTree>
    <p:extLst>
      <p:ext uri="{BB962C8B-B14F-4D97-AF65-F5344CB8AC3E}">
        <p14:creationId xmlns:p14="http://schemas.microsoft.com/office/powerpoint/2010/main" val="2900328594"/>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Tree>
    <p:extLst>
      <p:ext uri="{BB962C8B-B14F-4D97-AF65-F5344CB8AC3E}">
        <p14:creationId xmlns:p14="http://schemas.microsoft.com/office/powerpoint/2010/main" val="4127417320"/>
      </p:ext>
    </p:extLst>
  </p:cSld>
  <p:clrMap bg1="lt1" tx1="dk1" bg2="lt2" tx2="dk2" accent1="accent1" accent2="accent2" accent3="accent3" accent4="accent4" accent5="accent5" accent6="accent6" hlink="hlink" folHlink="folHlink"/>
  <p:sldLayoutIdLst>
    <p:sldLayoutId id="214748366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lahp.ac.uk/prospective-students/how-to-apply-for-an-open-studentship/" TargetMode="Externa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www.lahp.ac.uk/"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s://lahp.flexigrant.com/"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hyperlink" Target="mailto:info.lahp@london.ac.uk"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s://www.lahp.ac.uk/prospective-students/how-to-apply-for-an-open-studentship/"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mailto:info.lahp@london.ac.uk" TargetMode="External"/><Relationship Id="rId2" Type="http://schemas.openxmlformats.org/officeDocument/2006/relationships/hyperlink" Target="http://www.lahp.ac.uk/"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BCDE0A-38A7-46BB-A0F5-CC44529CF9A0}"/>
              </a:ext>
            </a:extLst>
          </p:cNvPr>
          <p:cNvSpPr txBox="1"/>
          <p:nvPr/>
        </p:nvSpPr>
        <p:spPr>
          <a:xfrm>
            <a:off x="457201" y="1938130"/>
            <a:ext cx="10858500" cy="4401205"/>
          </a:xfrm>
          <a:prstGeom prst="rect">
            <a:avLst/>
          </a:prstGeom>
          <a:noFill/>
        </p:spPr>
        <p:txBody>
          <a:bodyPr wrap="square" lIns="91440" tIns="45720" rIns="91440" bIns="45720" rtlCol="0" anchor="t">
            <a:spAutoFit/>
          </a:bodyPr>
          <a:lstStyle/>
          <a:p>
            <a:pPr algn="ctr"/>
            <a:r>
              <a:rPr lang="en-GB" sz="4400" b="1" dirty="0"/>
              <a:t>LAHP Open Studentship Competition </a:t>
            </a:r>
          </a:p>
          <a:p>
            <a:pPr algn="ctr"/>
            <a:endParaRPr lang="en-GB" sz="2400" b="1">
              <a:cs typeface="Calibri"/>
            </a:endParaRPr>
          </a:p>
          <a:p>
            <a:pPr algn="ctr"/>
            <a:r>
              <a:rPr lang="en-GB" sz="2400" b="1" dirty="0"/>
              <a:t>(PhD start date: October 2024)</a:t>
            </a:r>
            <a:endParaRPr lang="en-GB" sz="2400" b="1" dirty="0">
              <a:cs typeface="Calibri"/>
            </a:endParaRPr>
          </a:p>
          <a:p>
            <a:pPr algn="ctr"/>
            <a:endParaRPr lang="en-GB" sz="3200" b="1"/>
          </a:p>
          <a:p>
            <a:pPr algn="ctr"/>
            <a:r>
              <a:rPr lang="en-GB" sz="2400" dirty="0"/>
              <a:t>Professor Johanna Malt, LAHP Director</a:t>
            </a:r>
            <a:endParaRPr lang="en-GB" sz="2400" dirty="0">
              <a:cs typeface="Calibri"/>
            </a:endParaRPr>
          </a:p>
          <a:p>
            <a:pPr algn="ctr"/>
            <a:r>
              <a:rPr lang="en-GB" sz="2400" dirty="0"/>
              <a:t>Professor Tony Fisher, LAHP Deputy Director (Training and Cohort Development)</a:t>
            </a:r>
            <a:endParaRPr lang="en-GB" sz="2400" dirty="0">
              <a:cs typeface="Calibri" panose="020F0502020204030204"/>
            </a:endParaRPr>
          </a:p>
          <a:p>
            <a:pPr algn="ctr"/>
            <a:endParaRPr lang="en-GB" sz="2400" dirty="0">
              <a:cs typeface="Calibri" panose="020F0502020204030204"/>
            </a:endParaRPr>
          </a:p>
          <a:p>
            <a:pPr algn="ctr"/>
            <a:endParaRPr lang="en-GB" sz="2400">
              <a:ea typeface="+mn-lt"/>
              <a:cs typeface="+mn-lt"/>
            </a:endParaRPr>
          </a:p>
          <a:p>
            <a:pPr algn="ctr"/>
            <a:endParaRPr lang="en-GB" sz="2400">
              <a:cs typeface="Calibri"/>
            </a:endParaRPr>
          </a:p>
          <a:p>
            <a:pPr algn="ctr"/>
            <a:endParaRPr lang="en-GB" sz="3600">
              <a:highlight>
                <a:srgbClr val="FFFF00"/>
              </a:highlight>
              <a:cs typeface="Calibri"/>
            </a:endParaRPr>
          </a:p>
        </p:txBody>
      </p:sp>
    </p:spTree>
    <p:extLst>
      <p:ext uri="{BB962C8B-B14F-4D97-AF65-F5344CB8AC3E}">
        <p14:creationId xmlns:p14="http://schemas.microsoft.com/office/powerpoint/2010/main" val="10105087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9DC4E06-1ACD-47A8-B193-CBCABB8C78B6}"/>
              </a:ext>
            </a:extLst>
          </p:cNvPr>
          <p:cNvSpPr txBox="1"/>
          <p:nvPr/>
        </p:nvSpPr>
        <p:spPr>
          <a:xfrm>
            <a:off x="1003706" y="1325943"/>
            <a:ext cx="10613571" cy="6001643"/>
          </a:xfrm>
          <a:prstGeom prst="rect">
            <a:avLst/>
          </a:prstGeom>
          <a:noFill/>
        </p:spPr>
        <p:txBody>
          <a:bodyPr wrap="square" lIns="91440" tIns="45720" rIns="91440" bIns="45720" rtlCol="0" anchor="t">
            <a:spAutoFit/>
          </a:bodyPr>
          <a:lstStyle/>
          <a:p>
            <a:r>
              <a:rPr lang="en-GB" sz="2400" b="1" dirty="0">
                <a:cs typeface="Calibri"/>
              </a:rPr>
              <a:t>Ring-fenced Awards: Black and Global Majority, Gypsy/Traveller/Roma applicants </a:t>
            </a:r>
            <a:endParaRPr lang="en-US" dirty="0">
              <a:cs typeface="Calibri" panose="020F0502020204030204"/>
            </a:endParaRPr>
          </a:p>
          <a:p>
            <a:endParaRPr lang="en-GB" sz="2400" b="1" dirty="0"/>
          </a:p>
          <a:p>
            <a:r>
              <a:rPr lang="en-GB" sz="2000" dirty="0"/>
              <a:t>Structural inequalities in education have resulted in the under-representation of Black and Global Majority doctoral students, and those of Gypsy, Traveller or Roma heritage. LAHP is committed to increasing the number of awards made to doctoral students from these groups. </a:t>
            </a:r>
            <a:endParaRPr lang="en-GB" sz="2000" dirty="0">
              <a:cs typeface="Calibri"/>
            </a:endParaRPr>
          </a:p>
          <a:p>
            <a:endParaRPr lang="en-GB" sz="2000" dirty="0"/>
          </a:p>
          <a:p>
            <a:r>
              <a:rPr lang="en-GB" sz="2000" dirty="0"/>
              <a:t>A minimum of </a:t>
            </a:r>
            <a:r>
              <a:rPr lang="en-GB" sz="2000" b="1" dirty="0"/>
              <a:t>five</a:t>
            </a:r>
            <a:r>
              <a:rPr lang="en-GB" sz="2000" dirty="0"/>
              <a:t> studentships will be awarded to Home fee status Black and Global Majority applicants. We aim to award a minimum of </a:t>
            </a:r>
            <a:r>
              <a:rPr lang="en-GB" sz="2000" b="1" dirty="0"/>
              <a:t>three</a:t>
            </a:r>
            <a:r>
              <a:rPr lang="en-GB" sz="2000" dirty="0"/>
              <a:t> of these studentships to Black British applicants.</a:t>
            </a:r>
          </a:p>
          <a:p>
            <a:r>
              <a:rPr lang="en-GB" sz="2000" dirty="0">
                <a:cs typeface="Calibri"/>
              </a:rPr>
              <a:t>A minimum of </a:t>
            </a:r>
            <a:r>
              <a:rPr lang="en-GB" sz="2000" b="1" dirty="0">
                <a:cs typeface="Calibri"/>
              </a:rPr>
              <a:t>one</a:t>
            </a:r>
            <a:r>
              <a:rPr lang="en-GB" sz="2000" dirty="0">
                <a:cs typeface="Calibri"/>
              </a:rPr>
              <a:t> studentship will be awarded to Home fee status applicants of Gypsy, Traveller or Roma heritage.</a:t>
            </a:r>
          </a:p>
          <a:p>
            <a:endParaRPr lang="en-GB" sz="2000" dirty="0"/>
          </a:p>
          <a:p>
            <a:r>
              <a:rPr lang="en-GB" sz="2000" dirty="0"/>
              <a:t>All students should apply to LAHP’s Open Studentship Competition in the normal way. There will be a </a:t>
            </a:r>
            <a:r>
              <a:rPr lang="en-GB" sz="2000" dirty="0" err="1"/>
              <a:t>tickbox</a:t>
            </a:r>
            <a:r>
              <a:rPr lang="en-GB" sz="2000" dirty="0"/>
              <a:t> to indicate your eligibility. </a:t>
            </a:r>
          </a:p>
          <a:p>
            <a:endParaRPr lang="en-GB" sz="2000" dirty="0">
              <a:cs typeface="Calibri" panose="020F0502020204030204"/>
            </a:endParaRPr>
          </a:p>
          <a:p>
            <a:r>
              <a:rPr lang="en-GB" sz="2000" dirty="0">
                <a:hlinkClick r:id="rId2"/>
              </a:rPr>
              <a:t>https://www.lahp.ac.uk/prospective-students/how-to-apply-for-an-open-studentship/</a:t>
            </a:r>
            <a:r>
              <a:rPr lang="en-GB" sz="2000" dirty="0"/>
              <a:t> </a:t>
            </a:r>
            <a:endParaRPr lang="en-GB" sz="2000" dirty="0">
              <a:cs typeface="Calibri"/>
            </a:endParaRPr>
          </a:p>
          <a:p>
            <a:endParaRPr lang="en-GB" sz="2000" dirty="0"/>
          </a:p>
          <a:p>
            <a:endParaRPr lang="en-GB" sz="2000" dirty="0"/>
          </a:p>
          <a:p>
            <a:endParaRPr lang="en-GB" b="1" dirty="0"/>
          </a:p>
          <a:p>
            <a:endParaRPr lang="en-GB" b="1" dirty="0"/>
          </a:p>
        </p:txBody>
      </p:sp>
    </p:spTree>
    <p:extLst>
      <p:ext uri="{BB962C8B-B14F-4D97-AF65-F5344CB8AC3E}">
        <p14:creationId xmlns:p14="http://schemas.microsoft.com/office/powerpoint/2010/main" val="3263800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647CC33-5786-2D41-8A1C-05480D0D044D}"/>
              </a:ext>
            </a:extLst>
          </p:cNvPr>
          <p:cNvSpPr txBox="1"/>
          <p:nvPr/>
        </p:nvSpPr>
        <p:spPr>
          <a:xfrm>
            <a:off x="811531" y="1737000"/>
            <a:ext cx="6481898"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a:ln>
                  <a:noFill/>
                </a:ln>
                <a:solidFill>
                  <a:prstClr val="black"/>
                </a:solidFill>
                <a:effectLst/>
                <a:uLnTx/>
                <a:uFillTx/>
                <a:latin typeface="Calibri" panose="020F0502020204030204"/>
                <a:ea typeface="+mn-ea"/>
                <a:cs typeface="+mn-cs"/>
              </a:rPr>
              <a:t>Studentships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Funding is for 3 years (3.5 years for CDAs) full-time study (or part-time equivalent), with the possibility of a further 6 months’ funding for a placement or extended training;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The final submission </a:t>
            </a:r>
            <a:r>
              <a:rPr lang="en-GB" sz="2000">
                <a:solidFill>
                  <a:prstClr val="black"/>
                </a:solidFill>
                <a:latin typeface="Calibri" panose="020F0502020204030204"/>
              </a:rPr>
              <a:t>deadline remains the same; </a:t>
            </a: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Students who have already completed one year full-time, or up to three years part-time, PhD study are eligible to apply. Funding will cover the remaining period of their study (i.e. two years full-time, 3-5 years part-time).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descr="A person holding a microphone and talking to a group of people&#10;&#10;Description automatically generated">
            <a:extLst>
              <a:ext uri="{FF2B5EF4-FFF2-40B4-BE49-F238E27FC236}">
                <a16:creationId xmlns:a16="http://schemas.microsoft.com/office/drawing/2014/main" id="{11206740-F71C-A904-8EFA-0F85290DAE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1837" y="2322250"/>
            <a:ext cx="4122198" cy="2748132"/>
          </a:xfrm>
          <a:prstGeom prst="rect">
            <a:avLst/>
          </a:prstGeom>
        </p:spPr>
      </p:pic>
    </p:spTree>
    <p:extLst>
      <p:ext uri="{BB962C8B-B14F-4D97-AF65-F5344CB8AC3E}">
        <p14:creationId xmlns:p14="http://schemas.microsoft.com/office/powerpoint/2010/main" val="22159682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B66234-6C3F-4900-AFF4-F7B0CD6205AB}"/>
              </a:ext>
            </a:extLst>
          </p:cNvPr>
          <p:cNvSpPr txBox="1"/>
          <p:nvPr/>
        </p:nvSpPr>
        <p:spPr>
          <a:xfrm>
            <a:off x="629478" y="1628507"/>
            <a:ext cx="10933043" cy="36009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Our Commitment to Equality, Diversity and Inclusion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LAHP has a strong commitment to promoting and supporting equality, diversity and inclusion. </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We are committed to the provision of equality of opportunity for all of our applicants, students and staff. </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We are committed to a community in which all people can learn, work and interact freely without fear of discrimination, prejudice or harassment.</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All applicants, students, staff, supervisors and stakeholders will be treated equitably and will not be accorded less favourable treatment on the grounds of: gender, marital/civil partnership status, sexual orientation, gender re-assignment, race, colour, nationality, ethnicity or national origins, religion or similar philosophical belief, spent criminal conviction, age or disability. </a:t>
            </a:r>
          </a:p>
        </p:txBody>
      </p:sp>
    </p:spTree>
    <p:extLst>
      <p:ext uri="{BB962C8B-B14F-4D97-AF65-F5344CB8AC3E}">
        <p14:creationId xmlns:p14="http://schemas.microsoft.com/office/powerpoint/2010/main" val="12061146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ED229A-BDE9-483D-875D-4FCBC7CC3F5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69353" y="1737000"/>
            <a:ext cx="4210917" cy="3384000"/>
          </a:xfrm>
          <a:prstGeom prst="rect">
            <a:avLst/>
          </a:prstGeom>
        </p:spPr>
      </p:pic>
      <p:sp>
        <p:nvSpPr>
          <p:cNvPr id="2" name="TextBox 1">
            <a:extLst>
              <a:ext uri="{FF2B5EF4-FFF2-40B4-BE49-F238E27FC236}">
                <a16:creationId xmlns:a16="http://schemas.microsoft.com/office/drawing/2014/main" id="{E840D2C2-FFCC-144C-8E57-C82A56FDAAB1}"/>
              </a:ext>
            </a:extLst>
          </p:cNvPr>
          <p:cNvSpPr txBox="1"/>
          <p:nvPr/>
        </p:nvSpPr>
        <p:spPr>
          <a:xfrm>
            <a:off x="800739" y="1737000"/>
            <a:ext cx="5648187" cy="3816429"/>
          </a:xfrm>
          <a:prstGeom prst="rect">
            <a:avLst/>
          </a:prstGeom>
          <a:noFill/>
        </p:spPr>
        <p:txBody>
          <a:bodyPr wrap="square" lIns="91440" tIns="45720" rIns="91440" bIns="45720" rtlCol="0" anchor="t">
            <a:spAutoFit/>
          </a:bodyPr>
          <a:lstStyle/>
          <a:p>
            <a:r>
              <a:rPr lang="en-US" sz="2400" b="1" i="1"/>
              <a:t>Training</a:t>
            </a:r>
            <a:endParaRPr lang="en-US" sz="2000" b="1" i="1"/>
          </a:p>
          <a:p>
            <a:r>
              <a:rPr lang="en-US" sz="2000"/>
              <a:t>LAHP also supports funded students through its training </a:t>
            </a:r>
            <a:r>
              <a:rPr lang="en-US" sz="2000" err="1"/>
              <a:t>programme</a:t>
            </a:r>
            <a:r>
              <a:rPr lang="en-US" sz="2000"/>
              <a:t> which includes:</a:t>
            </a:r>
          </a:p>
          <a:p>
            <a:endParaRPr lang="en-US" sz="2000"/>
          </a:p>
          <a:p>
            <a:pPr marL="285750" indent="-285750">
              <a:buFont typeface="Arial" panose="020B0604020202020204" pitchFamily="34" charset="0"/>
              <a:buChar char="•"/>
            </a:pPr>
            <a:r>
              <a:rPr lang="en-US" sz="2000"/>
              <a:t>Language courses </a:t>
            </a:r>
            <a:endParaRPr lang="en-US" sz="2000">
              <a:cs typeface="Calibri"/>
            </a:endParaRPr>
          </a:p>
          <a:p>
            <a:pPr marL="285750" indent="-285750">
              <a:buFont typeface="Arial" panose="020B0604020202020204" pitchFamily="34" charset="0"/>
              <a:buChar char="•"/>
            </a:pPr>
            <a:r>
              <a:rPr lang="en-US" sz="2000">
                <a:cs typeface="Calibri"/>
              </a:rPr>
              <a:t>Research skills and methodologies</a:t>
            </a:r>
          </a:p>
          <a:p>
            <a:pPr marL="285750" indent="-285750">
              <a:buFont typeface="Arial" panose="020B0604020202020204" pitchFamily="34" charset="0"/>
              <a:buChar char="•"/>
            </a:pPr>
            <a:r>
              <a:rPr lang="en-US" sz="2000">
                <a:cs typeface="Calibri"/>
              </a:rPr>
              <a:t>EDI and resilience training</a:t>
            </a:r>
          </a:p>
          <a:p>
            <a:pPr marL="285750" indent="-285750">
              <a:buFont typeface="Arial" panose="020B0604020202020204" pitchFamily="34" charset="0"/>
              <a:buChar char="•"/>
            </a:pPr>
            <a:r>
              <a:rPr lang="en-US" sz="2000">
                <a:cs typeface="Calibri"/>
              </a:rPr>
              <a:t>Professional skills, networking and careers</a:t>
            </a:r>
          </a:p>
          <a:p>
            <a:pPr marL="285750" indent="-285750">
              <a:buFont typeface="Arial" panose="020B0604020202020204" pitchFamily="34" charset="0"/>
              <a:buChar char="•"/>
            </a:pPr>
            <a:r>
              <a:rPr lang="en-US" sz="2000">
                <a:cs typeface="Calibri"/>
              </a:rPr>
              <a:t>Public engagement and impact </a:t>
            </a:r>
          </a:p>
          <a:p>
            <a:pPr marL="285750" indent="-285750">
              <a:buFont typeface="Arial" panose="020B0604020202020204" pitchFamily="34" charset="0"/>
              <a:buChar char="•"/>
            </a:pPr>
            <a:r>
              <a:rPr lang="en-US" sz="2000">
                <a:cs typeface="Calibri"/>
              </a:rPr>
              <a:t>Digital arts and humanities</a:t>
            </a:r>
          </a:p>
          <a:p>
            <a:endParaRPr lang="en-US" sz="2000">
              <a:cs typeface="Calibri"/>
            </a:endParaRPr>
          </a:p>
          <a:p>
            <a:endParaRPr lang="en-US">
              <a:cs typeface="Calibri" panose="020F0502020204030204"/>
            </a:endParaRPr>
          </a:p>
        </p:txBody>
      </p:sp>
    </p:spTree>
    <p:extLst>
      <p:ext uri="{BB962C8B-B14F-4D97-AF65-F5344CB8AC3E}">
        <p14:creationId xmlns:p14="http://schemas.microsoft.com/office/powerpoint/2010/main" val="14846905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40D2C2-FFCC-144C-8E57-C82A56FDAAB1}"/>
              </a:ext>
            </a:extLst>
          </p:cNvPr>
          <p:cNvSpPr txBox="1"/>
          <p:nvPr/>
        </p:nvSpPr>
        <p:spPr>
          <a:xfrm>
            <a:off x="800739" y="1737000"/>
            <a:ext cx="5295261" cy="3908762"/>
          </a:xfrm>
          <a:prstGeom prst="rect">
            <a:avLst/>
          </a:prstGeom>
          <a:noFill/>
        </p:spPr>
        <p:txBody>
          <a:bodyPr wrap="square" rtlCol="0">
            <a:spAutoFit/>
          </a:bodyPr>
          <a:lstStyle/>
          <a:p>
            <a:r>
              <a:rPr lang="en-US" sz="2400" b="1" i="1"/>
              <a:t>Placements</a:t>
            </a:r>
            <a:endParaRPr lang="en-US" sz="2000" b="1" i="1"/>
          </a:p>
          <a:p>
            <a:endParaRPr lang="en-US" sz="2000"/>
          </a:p>
          <a:p>
            <a:r>
              <a:rPr lang="en-US" sz="2000"/>
              <a:t>LAHP students have the opportunity to go on placements with cultural or other partners </a:t>
            </a:r>
            <a:r>
              <a:rPr lang="en-GB" sz="2000"/>
              <a:t>which are great opportunities to gain experience in the wider world in areas not directly related to their research project.</a:t>
            </a:r>
          </a:p>
          <a:p>
            <a:endParaRPr lang="en-GB" sz="2000"/>
          </a:p>
          <a:p>
            <a:r>
              <a:rPr lang="en-GB" sz="2400" b="1" i="1"/>
              <a:t>Other funding opportunities </a:t>
            </a:r>
          </a:p>
          <a:p>
            <a:r>
              <a:rPr lang="en-GB" sz="2000"/>
              <a:t>For extensions; research and training; impact, engagement and entrepreneurship; student-led activities. </a:t>
            </a:r>
          </a:p>
        </p:txBody>
      </p:sp>
      <p:pic>
        <p:nvPicPr>
          <p:cNvPr id="4" name="Picture 3">
            <a:extLst>
              <a:ext uri="{FF2B5EF4-FFF2-40B4-BE49-F238E27FC236}">
                <a16:creationId xmlns:a16="http://schemas.microsoft.com/office/drawing/2014/main" id="{34CA8FAE-4191-42DC-A798-00A102AED8D1}"/>
              </a:ext>
            </a:extLst>
          </p:cNvPr>
          <p:cNvPicPr>
            <a:picLocks noChangeAspect="1"/>
          </p:cNvPicPr>
          <p:nvPr/>
        </p:nvPicPr>
        <p:blipFill>
          <a:blip r:embed="rId2"/>
          <a:stretch>
            <a:fillRect/>
          </a:stretch>
        </p:blipFill>
        <p:spPr>
          <a:xfrm>
            <a:off x="6675127" y="1831741"/>
            <a:ext cx="4915218" cy="3276000"/>
          </a:xfrm>
          <a:prstGeom prst="rect">
            <a:avLst/>
          </a:prstGeom>
        </p:spPr>
      </p:pic>
      <p:sp>
        <p:nvSpPr>
          <p:cNvPr id="5" name="TextBox 4">
            <a:extLst>
              <a:ext uri="{FF2B5EF4-FFF2-40B4-BE49-F238E27FC236}">
                <a16:creationId xmlns:a16="http://schemas.microsoft.com/office/drawing/2014/main" id="{DAC5ABCB-B3BA-4374-A0B6-AD2868214E4B}"/>
              </a:ext>
            </a:extLst>
          </p:cNvPr>
          <p:cNvSpPr txBox="1"/>
          <p:nvPr/>
        </p:nvSpPr>
        <p:spPr>
          <a:xfrm>
            <a:off x="6716486" y="5540829"/>
            <a:ext cx="4887685" cy="369332"/>
          </a:xfrm>
          <a:prstGeom prst="rect">
            <a:avLst/>
          </a:prstGeom>
          <a:noFill/>
        </p:spPr>
        <p:txBody>
          <a:bodyPr wrap="square" rtlCol="0">
            <a:spAutoFit/>
          </a:bodyPr>
          <a:lstStyle/>
          <a:p>
            <a:r>
              <a:rPr lang="en-GB"/>
              <a:t>Stephen Hills: placement at the Derek </a:t>
            </a:r>
            <a:r>
              <a:rPr lang="en-GB" err="1"/>
              <a:t>Jarman</a:t>
            </a:r>
            <a:r>
              <a:rPr lang="en-GB"/>
              <a:t> Lab. </a:t>
            </a:r>
          </a:p>
        </p:txBody>
      </p:sp>
    </p:spTree>
    <p:extLst>
      <p:ext uri="{BB962C8B-B14F-4D97-AF65-F5344CB8AC3E}">
        <p14:creationId xmlns:p14="http://schemas.microsoft.com/office/powerpoint/2010/main" val="3383819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A1BC8E3-22A2-ED4D-A11C-F64C66C12BE8}"/>
              </a:ext>
            </a:extLst>
          </p:cNvPr>
          <p:cNvSpPr txBox="1"/>
          <p:nvPr/>
        </p:nvSpPr>
        <p:spPr>
          <a:xfrm>
            <a:off x="657726" y="1159167"/>
            <a:ext cx="5438274" cy="5078313"/>
          </a:xfrm>
          <a:prstGeom prst="rect">
            <a:avLst/>
          </a:prstGeom>
          <a:noFill/>
        </p:spPr>
        <p:txBody>
          <a:bodyPr wrap="square" lIns="91440" tIns="45720" rIns="91440" bIns="45720" rtlCol="0" anchor="t">
            <a:spAutoFit/>
          </a:bodyPr>
          <a:lstStyle/>
          <a:p>
            <a:r>
              <a:rPr lang="en-US" sz="2400" b="1" i="1"/>
              <a:t>Cohort Development</a:t>
            </a:r>
          </a:p>
          <a:p>
            <a:endParaRPr lang="en-US" sz="2000"/>
          </a:p>
          <a:p>
            <a:pPr marL="457200" indent="-457200">
              <a:buFont typeface="Arial" panose="020B0604020202020204" pitchFamily="34" charset="0"/>
              <a:buChar char="•"/>
            </a:pPr>
            <a:r>
              <a:rPr lang="en-US" sz="2000"/>
              <a:t>LAHP recognizes the importance of PhD students feeling part of a wider community.</a:t>
            </a:r>
          </a:p>
          <a:p>
            <a:pPr marL="457200" indent="-457200">
              <a:buFont typeface="Arial" panose="020B0604020202020204" pitchFamily="34" charset="0"/>
              <a:buChar char="•"/>
            </a:pPr>
            <a:endParaRPr lang="en-US" sz="2000"/>
          </a:p>
          <a:p>
            <a:pPr marL="457200" indent="-457200">
              <a:buFont typeface="Arial" panose="020B0604020202020204" pitchFamily="34" charset="0"/>
              <a:buChar char="•"/>
            </a:pPr>
            <a:r>
              <a:rPr lang="en-US" sz="2000"/>
              <a:t>We have a number of events throughout the year to which all LAHP students, and wherever possible their supervisors, are invited.</a:t>
            </a:r>
          </a:p>
          <a:p>
            <a:pPr marL="457200" indent="-457200">
              <a:buFont typeface="Arial" panose="020B0604020202020204" pitchFamily="34" charset="0"/>
              <a:buChar char="•"/>
            </a:pPr>
            <a:endParaRPr lang="en-US" sz="2000"/>
          </a:p>
          <a:p>
            <a:pPr marL="457200" indent="-457200">
              <a:buFont typeface="Arial" panose="020B0604020202020204" pitchFamily="34" charset="0"/>
              <a:buChar char="•"/>
            </a:pPr>
            <a:r>
              <a:rPr lang="en-US" sz="2000"/>
              <a:t>These are opportunities to get to meet fellow PhD students across the partnership and learn about each others’ research.</a:t>
            </a:r>
          </a:p>
          <a:p>
            <a:pPr marL="457200" indent="-457200">
              <a:buFont typeface="Arial" panose="020B0604020202020204" pitchFamily="34" charset="0"/>
              <a:buChar char="•"/>
            </a:pPr>
            <a:endParaRPr lang="en-US" sz="2000">
              <a:cs typeface="Calibri" panose="020F0502020204030204"/>
            </a:endParaRPr>
          </a:p>
          <a:p>
            <a:pPr marL="457200" indent="-457200">
              <a:buFont typeface="Arial" panose="020B0604020202020204" pitchFamily="34" charset="0"/>
              <a:buChar char="•"/>
            </a:pPr>
            <a:r>
              <a:rPr lang="en-US" sz="2000">
                <a:cs typeface="Calibri" panose="020F0502020204030204"/>
              </a:rPr>
              <a:t>Student-led networks include: Black &amp; Global Majority Network, Women Researchers' Network, Practice-based Research Network. </a:t>
            </a:r>
          </a:p>
        </p:txBody>
      </p:sp>
      <p:pic>
        <p:nvPicPr>
          <p:cNvPr id="4" name="Picture 3" descr="A person speaking into a microphone&#10;&#10;Description automatically generated">
            <a:extLst>
              <a:ext uri="{FF2B5EF4-FFF2-40B4-BE49-F238E27FC236}">
                <a16:creationId xmlns:a16="http://schemas.microsoft.com/office/drawing/2014/main" id="{3DE71C65-A6FF-A1F6-D02E-D96A3A5D9B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2128" y="1821156"/>
            <a:ext cx="5205274" cy="3470182"/>
          </a:xfrm>
          <a:prstGeom prst="rect">
            <a:avLst/>
          </a:prstGeom>
        </p:spPr>
      </p:pic>
    </p:spTree>
    <p:extLst>
      <p:ext uri="{BB962C8B-B14F-4D97-AF65-F5344CB8AC3E}">
        <p14:creationId xmlns:p14="http://schemas.microsoft.com/office/powerpoint/2010/main" val="24337830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E523F85-15D8-E242-A00C-DFB5D41380D4}"/>
              </a:ext>
            </a:extLst>
          </p:cNvPr>
          <p:cNvSpPr txBox="1"/>
          <p:nvPr/>
        </p:nvSpPr>
        <p:spPr>
          <a:xfrm>
            <a:off x="882315" y="1748590"/>
            <a:ext cx="10411327" cy="461665"/>
          </a:xfrm>
          <a:prstGeom prst="rect">
            <a:avLst/>
          </a:prstGeom>
          <a:noFill/>
        </p:spPr>
        <p:txBody>
          <a:bodyPr wrap="squar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alibri" panose="020F0502020204030204"/>
                <a:ea typeface="+mn-ea"/>
                <a:cs typeface="+mn-cs"/>
              </a:rPr>
              <a:t>Studentship Competition Timeline, </a:t>
            </a:r>
            <a:r>
              <a:rPr lang="en-US" sz="2400" b="1" dirty="0">
                <a:latin typeface="Calibri" panose="020F0502020204030204"/>
              </a:rPr>
              <a:t>2023/24</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6375CD8B-A09C-BC4D-AA40-F410BF02573C}"/>
              </a:ext>
            </a:extLst>
          </p:cNvPr>
          <p:cNvSpPr txBox="1"/>
          <p:nvPr/>
        </p:nvSpPr>
        <p:spPr>
          <a:xfrm>
            <a:off x="882315" y="2400977"/>
            <a:ext cx="10555705" cy="3170099"/>
          </a:xfrm>
          <a:prstGeom prst="rect">
            <a:avLst/>
          </a:prstGeom>
          <a:noFill/>
        </p:spPr>
        <p:txBody>
          <a:bodyPr wrap="square" lIns="91440" tIns="45720" rIns="91440" bIns="45720" rtlCol="0" anchor="t">
            <a:spAutoFit/>
          </a:bodyPr>
          <a:lstStyle/>
          <a:p>
            <a:pPr>
              <a:tabLst>
                <a:tab pos="2689225" algn="l"/>
              </a:tabLst>
            </a:pPr>
            <a:r>
              <a:rPr lang="en-GB" sz="2000" b="1" dirty="0"/>
              <a:t>Now	</a:t>
            </a:r>
            <a:r>
              <a:rPr lang="en-GB" sz="2000" dirty="0"/>
              <a:t>Application template and guidance available at </a:t>
            </a:r>
            <a:r>
              <a:rPr lang="en-GB" sz="2000" dirty="0">
                <a:hlinkClick r:id="rId3"/>
              </a:rPr>
              <a:t>www.lahp.ac.uk</a:t>
            </a:r>
            <a:r>
              <a:rPr lang="en-GB" sz="2000" dirty="0"/>
              <a:t> </a:t>
            </a:r>
            <a:r>
              <a:rPr lang="en-GB" sz="2000" b="1" dirty="0"/>
              <a:t>	</a:t>
            </a:r>
          </a:p>
          <a:p>
            <a:pPr>
              <a:tabLst>
                <a:tab pos="2689225" algn="l"/>
              </a:tabLst>
            </a:pPr>
            <a:r>
              <a:rPr lang="en-GB" sz="2000" b="1" dirty="0"/>
              <a:t>27 November 2023    	</a:t>
            </a:r>
            <a:r>
              <a:rPr lang="en-GB" sz="2000" dirty="0"/>
              <a:t>Applications open via the LAHP online portal </a:t>
            </a:r>
            <a:endParaRPr lang="en-GB" sz="2000" dirty="0">
              <a:cs typeface="Calibri"/>
            </a:endParaRPr>
          </a:p>
          <a:p>
            <a:pPr marL="2689225" indent="-2689225"/>
            <a:r>
              <a:rPr lang="en-GB" sz="2000" b="1" dirty="0"/>
              <a:t>26 January 2024	5pm </a:t>
            </a:r>
            <a:r>
              <a:rPr lang="en-GB" sz="2000" dirty="0"/>
              <a:t>application deadline. Applications received after this deadline will not be considered. Students must already have applied for a PhD place at a LAHP partner HEI. </a:t>
            </a:r>
            <a:r>
              <a:rPr lang="en-GB" sz="2000" b="1" dirty="0"/>
              <a:t>Applications must include the supervisor statement</a:t>
            </a:r>
            <a:r>
              <a:rPr lang="en-GB" sz="2000" dirty="0"/>
              <a:t>. </a:t>
            </a:r>
            <a:endParaRPr lang="en-GB" sz="2000" dirty="0">
              <a:cs typeface="Calibri"/>
            </a:endParaRPr>
          </a:p>
          <a:p>
            <a:pPr marL="2689225" indent="-2689225"/>
            <a:r>
              <a:rPr lang="en-GB" sz="2000" b="1" dirty="0"/>
              <a:t>Mid-March 2024	</a:t>
            </a:r>
            <a:r>
              <a:rPr lang="en-GB" sz="2000" dirty="0"/>
              <a:t>Students must be in receipt of an offer for their chosen PhD programme</a:t>
            </a:r>
            <a:endParaRPr lang="en-GB" sz="2000" dirty="0">
              <a:cs typeface="Calibri"/>
            </a:endParaRPr>
          </a:p>
          <a:p>
            <a:pPr marL="2689225" indent="-2689225"/>
            <a:r>
              <a:rPr lang="en-GB" sz="2000" b="1" dirty="0"/>
              <a:t>28 April 2024	</a:t>
            </a:r>
            <a:r>
              <a:rPr lang="en-GB" sz="2000" dirty="0"/>
              <a:t>LAHP offers to successful candidates</a:t>
            </a:r>
            <a:endParaRPr lang="en-GB" sz="2000" dirty="0">
              <a:cs typeface="Calibri"/>
            </a:endParaRPr>
          </a:p>
          <a:p>
            <a:pPr marL="2689225" indent="-2689225"/>
            <a:r>
              <a:rPr lang="en-GB" sz="2000" dirty="0"/>
              <a:t>	Within two weeks of the offer of award – students to accept/decline the offer</a:t>
            </a:r>
            <a:endParaRPr lang="en-GB" sz="2000" dirty="0">
              <a:cs typeface="Calibri"/>
            </a:endParaRPr>
          </a:p>
          <a:p>
            <a:pPr>
              <a:tabLst>
                <a:tab pos="2689225" algn="l"/>
              </a:tabLst>
            </a:pPr>
            <a:r>
              <a:rPr lang="en-GB" sz="2000" b="1" dirty="0"/>
              <a:t>1st October 2024	</a:t>
            </a:r>
            <a:r>
              <a:rPr lang="en-GB" sz="2000" dirty="0"/>
              <a:t>Studentships to begin</a:t>
            </a:r>
            <a:endParaRPr lang="en-US" sz="2800" dirty="0"/>
          </a:p>
        </p:txBody>
      </p:sp>
    </p:spTree>
    <p:extLst>
      <p:ext uri="{BB962C8B-B14F-4D97-AF65-F5344CB8AC3E}">
        <p14:creationId xmlns:p14="http://schemas.microsoft.com/office/powerpoint/2010/main" val="2884584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E523F85-15D8-E242-A00C-DFB5D41380D4}"/>
              </a:ext>
            </a:extLst>
          </p:cNvPr>
          <p:cNvSpPr txBox="1"/>
          <p:nvPr/>
        </p:nvSpPr>
        <p:spPr>
          <a:xfrm>
            <a:off x="882315" y="1748590"/>
            <a:ext cx="10411327" cy="298543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What We Are Looking For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Applications will be judged against clear criteria. Scoring will be based 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a:solidFill>
                <a:prstClr val="black"/>
              </a:solidFill>
              <a:latin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a:solidFill>
                  <a:prstClr val="black"/>
                </a:solidFill>
                <a:latin typeface="Calibri" panose="020F0502020204030204"/>
              </a:rPr>
              <a:t>Quality of the Research Proposal (worth 50%)</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a:solidFill>
                  <a:prstClr val="black"/>
                </a:solidFill>
                <a:latin typeface="Calibri" panose="020F0502020204030204"/>
              </a:rPr>
              <a:t>Preparedness of the Student (worth 25%)</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a:solidFill>
                  <a:prstClr val="black"/>
                </a:solidFill>
                <a:latin typeface="Calibri" panose="020F0502020204030204"/>
              </a:rPr>
              <a:t>Feasibility of Proposed Research (worth 25%)</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FD520251-11B2-4C35-8553-ECCE04D59B8D}"/>
              </a:ext>
            </a:extLst>
          </p:cNvPr>
          <p:cNvPicPr>
            <a:picLocks noChangeAspect="1"/>
          </p:cNvPicPr>
          <p:nvPr/>
        </p:nvPicPr>
        <p:blipFill>
          <a:blip r:embed="rId3"/>
          <a:stretch>
            <a:fillRect/>
          </a:stretch>
        </p:blipFill>
        <p:spPr>
          <a:xfrm>
            <a:off x="8913547" y="1748590"/>
            <a:ext cx="2572735" cy="4054191"/>
          </a:xfrm>
          <a:prstGeom prst="rect">
            <a:avLst/>
          </a:prstGeom>
        </p:spPr>
      </p:pic>
    </p:spTree>
    <p:extLst>
      <p:ext uri="{BB962C8B-B14F-4D97-AF65-F5344CB8AC3E}">
        <p14:creationId xmlns:p14="http://schemas.microsoft.com/office/powerpoint/2010/main" val="4858874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E523F85-15D8-E242-A00C-DFB5D41380D4}"/>
              </a:ext>
            </a:extLst>
          </p:cNvPr>
          <p:cNvSpPr txBox="1"/>
          <p:nvPr/>
        </p:nvSpPr>
        <p:spPr>
          <a:xfrm>
            <a:off x="882315" y="1748590"/>
            <a:ext cx="10411327" cy="421653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What We Are Looking For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en-US" sz="2000" i="1">
                <a:solidFill>
                  <a:prstClr val="black"/>
                </a:solidFill>
                <a:latin typeface="Calibri" panose="020F0502020204030204"/>
              </a:rPr>
              <a:t>Quality of the Research Proposal (worth 50%)</a:t>
            </a:r>
          </a:p>
          <a:p>
            <a:pPr marL="285750" lvl="0" indent="-285750">
              <a:buFont typeface="Arial" panose="020B0604020202020204" pitchFamily="34" charset="0"/>
              <a:buChar char="•"/>
            </a:pPr>
            <a:r>
              <a:rPr lang="en-US" sz="2000"/>
              <a:t>Significance, originality and clarity of research proposal; </a:t>
            </a:r>
            <a:endParaRPr lang="en-GB" sz="2000"/>
          </a:p>
          <a:p>
            <a:pPr marL="285750" lvl="0" indent="-285750">
              <a:buFont typeface="Arial" panose="020B0604020202020204" pitchFamily="34" charset="0"/>
              <a:buChar char="•"/>
            </a:pPr>
            <a:r>
              <a:rPr lang="en-US" sz="2000"/>
              <a:t>Underpinning ideas, aims and research questions;</a:t>
            </a:r>
            <a:endParaRPr lang="en-GB" sz="2000"/>
          </a:p>
          <a:p>
            <a:pPr marL="285750" lvl="0" indent="-285750">
              <a:buFont typeface="Arial" panose="020B0604020202020204" pitchFamily="34" charset="0"/>
              <a:buChar char="•"/>
            </a:pPr>
            <a:r>
              <a:rPr lang="en-US" sz="2000"/>
              <a:t>Research design, methodology and/or sources; </a:t>
            </a:r>
            <a:endParaRPr lang="en-GB" sz="2000"/>
          </a:p>
          <a:p>
            <a:pPr marL="285750" lvl="0" indent="-285750">
              <a:buFont typeface="Arial" panose="020B0604020202020204" pitchFamily="34" charset="0"/>
              <a:buChar char="•"/>
            </a:pPr>
            <a:r>
              <a:rPr lang="en-US" sz="2000"/>
              <a:t>Suitability of proposal for doctoral research;</a:t>
            </a:r>
            <a:endParaRPr lang="en-GB" sz="2000"/>
          </a:p>
          <a:p>
            <a:pPr marL="285750" lvl="0" indent="-285750">
              <a:buFont typeface="Arial" panose="020B0604020202020204" pitchFamily="34" charset="0"/>
              <a:buChar char="•"/>
            </a:pPr>
            <a:r>
              <a:rPr lang="en-US" sz="2000"/>
              <a:t>Dissemination and potential impact. </a:t>
            </a:r>
          </a:p>
          <a:p>
            <a:pPr lvl="0"/>
            <a:endParaRPr lang="en-US" sz="2000"/>
          </a:p>
          <a:p>
            <a:pPr lvl="0"/>
            <a:r>
              <a:rPr lang="en-US" sz="2000" i="1"/>
              <a:t>Demonstrated by</a:t>
            </a:r>
            <a:endParaRPr lang="en-US" sz="2000"/>
          </a:p>
          <a:p>
            <a:pPr marL="342900" lvl="0" indent="-342900">
              <a:buFont typeface="Arial" panose="020B0604020202020204" pitchFamily="34" charset="0"/>
              <a:buChar char="•"/>
            </a:pPr>
            <a:r>
              <a:rPr lang="en-GB" sz="2000"/>
              <a:t>Research proposal;  Non-technical summary; Key references;  </a:t>
            </a:r>
          </a:p>
          <a:p>
            <a:pPr marL="342900" lvl="0" indent="-342900">
              <a:buFont typeface="Arial" panose="020B0604020202020204" pitchFamily="34" charset="0"/>
              <a:buChar char="•"/>
            </a:pPr>
            <a:r>
              <a:rPr lang="en-GB" sz="2000"/>
              <a:t>Supervisor statement</a:t>
            </a:r>
          </a:p>
          <a:p>
            <a:pPr lvl="0"/>
            <a:endParaRPr lang="en-GB" sz="2000" i="1"/>
          </a:p>
        </p:txBody>
      </p:sp>
      <p:pic>
        <p:nvPicPr>
          <p:cNvPr id="3" name="Picture 2">
            <a:extLst>
              <a:ext uri="{FF2B5EF4-FFF2-40B4-BE49-F238E27FC236}">
                <a16:creationId xmlns:a16="http://schemas.microsoft.com/office/drawing/2014/main" id="{0DF94F93-3162-4DBE-A64F-38E233FE570D}"/>
              </a:ext>
            </a:extLst>
          </p:cNvPr>
          <p:cNvPicPr>
            <a:picLocks noChangeAspect="1"/>
          </p:cNvPicPr>
          <p:nvPr/>
        </p:nvPicPr>
        <p:blipFill>
          <a:blip r:embed="rId3"/>
          <a:stretch>
            <a:fillRect/>
          </a:stretch>
        </p:blipFill>
        <p:spPr>
          <a:xfrm>
            <a:off x="8169973" y="1638775"/>
            <a:ext cx="3139712" cy="4102964"/>
          </a:xfrm>
          <a:prstGeom prst="rect">
            <a:avLst/>
          </a:prstGeom>
        </p:spPr>
      </p:pic>
    </p:spTree>
    <p:extLst>
      <p:ext uri="{BB962C8B-B14F-4D97-AF65-F5344CB8AC3E}">
        <p14:creationId xmlns:p14="http://schemas.microsoft.com/office/powerpoint/2010/main" val="17197267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E523F85-15D8-E242-A00C-DFB5D41380D4}"/>
              </a:ext>
            </a:extLst>
          </p:cNvPr>
          <p:cNvSpPr txBox="1"/>
          <p:nvPr/>
        </p:nvSpPr>
        <p:spPr>
          <a:xfrm>
            <a:off x="882315" y="1748590"/>
            <a:ext cx="10411327" cy="360098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What We Are Looking For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en-US" sz="2000" i="1">
                <a:solidFill>
                  <a:prstClr val="black"/>
                </a:solidFill>
                <a:latin typeface="Calibri" panose="020F0502020204030204"/>
              </a:rPr>
              <a:t>Preparedness of the Student (worth 25%)</a:t>
            </a:r>
          </a:p>
          <a:p>
            <a:pPr marL="285750" lvl="0" indent="-285750">
              <a:buFont typeface="Arial" panose="020B0604020202020204" pitchFamily="34" charset="0"/>
              <a:buChar char="•"/>
            </a:pPr>
            <a:r>
              <a:rPr lang="en-US" sz="2000"/>
              <a:t>Previous academic achievements in relevant subject areas and/or: </a:t>
            </a:r>
          </a:p>
          <a:p>
            <a:pPr marL="285750" lvl="0" indent="-285750">
              <a:buFont typeface="Arial" panose="020B0604020202020204" pitchFamily="34" charset="0"/>
              <a:buChar char="•"/>
            </a:pPr>
            <a:r>
              <a:rPr lang="en-US" sz="2000"/>
              <a:t>Relevant professional / practitioner experience (particularly for applicants with non-standard academic trajectories); </a:t>
            </a:r>
          </a:p>
          <a:p>
            <a:pPr marL="285750" lvl="0" indent="-285750">
              <a:buFont typeface="Arial" panose="020B0604020202020204" pitchFamily="34" charset="0"/>
              <a:buChar char="•"/>
            </a:pPr>
            <a:r>
              <a:rPr lang="en-US" sz="2000"/>
              <a:t>Relevant knowledge, skills and/or training for proposed research. </a:t>
            </a:r>
          </a:p>
          <a:p>
            <a:pPr lvl="0"/>
            <a:endParaRPr lang="en-US" sz="2000"/>
          </a:p>
          <a:p>
            <a:pPr lvl="0"/>
            <a:r>
              <a:rPr lang="en-US" sz="2000" i="1"/>
              <a:t>Demonstrated by</a:t>
            </a:r>
            <a:endParaRPr lang="en-US" sz="2000"/>
          </a:p>
          <a:p>
            <a:pPr marL="342900" lvl="0" indent="-342900">
              <a:buFont typeface="Arial" panose="020B0604020202020204" pitchFamily="34" charset="0"/>
              <a:buChar char="•"/>
            </a:pPr>
            <a:r>
              <a:rPr lang="en-GB" sz="2000"/>
              <a:t>Academic qualifications (awarded and pending); Professional / practitioner experience; Personal statement; Supervisor statement </a:t>
            </a:r>
            <a:endParaRPr lang="en-GB" sz="2000" i="1"/>
          </a:p>
        </p:txBody>
      </p:sp>
    </p:spTree>
    <p:extLst>
      <p:ext uri="{BB962C8B-B14F-4D97-AF65-F5344CB8AC3E}">
        <p14:creationId xmlns:p14="http://schemas.microsoft.com/office/powerpoint/2010/main" val="10021706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1C3BB38-D04E-2941-AC0A-DE21162700D4}"/>
              </a:ext>
            </a:extLst>
          </p:cNvPr>
          <p:cNvSpPr txBox="1"/>
          <p:nvPr/>
        </p:nvSpPr>
        <p:spPr>
          <a:xfrm>
            <a:off x="917937" y="1826906"/>
            <a:ext cx="10356126" cy="5693866"/>
          </a:xfrm>
          <a:prstGeom prst="rect">
            <a:avLst/>
          </a:prstGeom>
          <a:noFill/>
        </p:spPr>
        <p:txBody>
          <a:bodyPr wrap="square" lIns="91440" tIns="45720" rIns="91440" bIns="45720" rtlCol="0" anchor="t">
            <a:spAutoFit/>
          </a:bodyPr>
          <a:lstStyle/>
          <a:p>
            <a:pPr>
              <a:defRPr/>
            </a:pPr>
            <a:r>
              <a:rPr kumimoji="0" lang="en-US" sz="2400" b="1" i="0" u="none" strike="noStrike" kern="1200" cap="none" spc="0" normalizeH="0" baseline="0" noProof="0">
                <a:ln>
                  <a:noFill/>
                </a:ln>
                <a:effectLst/>
                <a:uLnTx/>
                <a:uFillTx/>
                <a:latin typeface="Calibri" panose="020F0502020204030204"/>
                <a:ea typeface="+mn-ea"/>
                <a:cs typeface="+mn-cs"/>
              </a:rPr>
              <a:t>What is LAHP?</a:t>
            </a:r>
            <a:r>
              <a:rPr lang="en-US" sz="2400" b="1">
                <a:latin typeface="Calibri" panose="020F0502020204030204"/>
              </a:rPr>
              <a:t> </a:t>
            </a:r>
            <a:endParaRPr kumimoji="0" lang="en-US" sz="24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effectLst/>
                <a:uLnTx/>
                <a:uFillTx/>
                <a:latin typeface="Calibri" panose="020F0502020204030204"/>
                <a:ea typeface="+mn-ea"/>
                <a:cs typeface="+mn-cs"/>
              </a:rPr>
              <a:t>LAHP is a Doctoral Training Partnership co-funded by the Arts &amp; Humanities Research Council (AHRC) and its eight HEI partners.</a:t>
            </a:r>
            <a:endParaRPr lang="en-US" sz="2000" b="0" i="0" u="none" strike="noStrike" kern="1200" cap="none" spc="0" normalizeH="0" baseline="0" noProof="0">
              <a:ln>
                <a:noFill/>
              </a:ln>
              <a:effectLst/>
              <a:uLnTx/>
              <a:uFillTx/>
              <a:latin typeface="Calibri" panose="020F0502020204030204"/>
              <a:cs typeface="Calibri"/>
            </a:endParaRPr>
          </a:p>
          <a:p>
            <a:pPr>
              <a:defRPr/>
            </a:pPr>
            <a:endParaRPr lang="en-US" sz="2000" b="0" i="0" u="none" strike="noStrike" kern="1200" cap="none" spc="0" normalizeH="0" baseline="0" noProof="0">
              <a:ln>
                <a:noFill/>
              </a:ln>
              <a:effectLst/>
              <a:uLnTx/>
              <a:uFillTx/>
              <a:latin typeface="Calibri" panose="020F0502020204030204"/>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effectLst/>
                <a:uLnTx/>
                <a:uFillTx/>
                <a:latin typeface="Calibri" panose="020F0502020204030204"/>
                <a:ea typeface="+mn-ea"/>
                <a:cs typeface="+mn-cs"/>
              </a:rPr>
              <a:t>LAHP funds </a:t>
            </a:r>
            <a:r>
              <a:rPr kumimoji="0" lang="en-GB" sz="2000" b="1" i="0" u="none" strike="noStrike" kern="1200" cap="none" spc="0" normalizeH="0" baseline="0" noProof="0">
                <a:ln>
                  <a:noFill/>
                </a:ln>
                <a:effectLst/>
                <a:uLnTx/>
                <a:uFillTx/>
                <a:latin typeface="Calibri" panose="020F0502020204030204"/>
                <a:ea typeface="+mn-ea"/>
                <a:cs typeface="+mn-cs"/>
              </a:rPr>
              <a:t>up to 90</a:t>
            </a:r>
            <a:r>
              <a:rPr kumimoji="0" lang="en-GB" sz="2000" b="0" i="0" u="none" strike="noStrike" kern="1200" cap="none" spc="0" normalizeH="0" baseline="0" noProof="0">
                <a:ln>
                  <a:noFill/>
                </a:ln>
                <a:effectLst/>
                <a:uLnTx/>
                <a:uFillTx/>
                <a:latin typeface="Calibri" panose="020F0502020204030204"/>
                <a:ea typeface="+mn-ea"/>
                <a:cs typeface="+mn-cs"/>
              </a:rPr>
              <a:t> PhD studentships in subjects across the Arts &amp; Humanities;</a:t>
            </a:r>
            <a:endParaRPr lang="en-GB" sz="2000" b="0" i="0" u="none" strike="noStrike" kern="1200" cap="none" spc="0" normalizeH="0" baseline="0" noProof="0">
              <a:ln>
                <a:noFill/>
              </a:ln>
              <a:effectLst/>
              <a:uLnTx/>
              <a:uFillTx/>
              <a:latin typeface="Calibri" panose="020F0502020204030204"/>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effectLst/>
                <a:uLnTx/>
                <a:uFillTx/>
                <a:latin typeface="Calibri" panose="020F0502020204030204"/>
                <a:ea typeface="+mn-ea"/>
                <a:cs typeface="+mn-cs"/>
              </a:rPr>
              <a:t>Of these </a:t>
            </a:r>
            <a:r>
              <a:rPr kumimoji="0" lang="en-GB" sz="2000" b="1" i="0" u="none" strike="noStrike" kern="1200" cap="none" spc="0" normalizeH="0" baseline="0" noProof="0">
                <a:ln>
                  <a:noFill/>
                </a:ln>
                <a:effectLst/>
                <a:uLnTx/>
                <a:uFillTx/>
                <a:latin typeface="Calibri" panose="020F0502020204030204"/>
                <a:ea typeface="+mn-ea"/>
                <a:cs typeface="+mn-cs"/>
              </a:rPr>
              <a:t>10%</a:t>
            </a:r>
            <a:r>
              <a:rPr kumimoji="0" lang="en-GB" sz="2000" b="0" i="0" u="none" strike="noStrike" kern="1200" cap="none" spc="0" normalizeH="0" baseline="0" noProof="0">
                <a:ln>
                  <a:noFill/>
                </a:ln>
                <a:effectLst/>
                <a:uLnTx/>
                <a:uFillTx/>
                <a:latin typeface="Calibri" panose="020F0502020204030204"/>
                <a:ea typeface="+mn-ea"/>
                <a:cs typeface="+mn-cs"/>
              </a:rPr>
              <a:t> are </a:t>
            </a:r>
            <a:r>
              <a:rPr kumimoji="0" lang="en-GB" sz="2000" b="0" i="1" u="none" strike="noStrike" kern="1200" cap="none" spc="0" normalizeH="0" baseline="0" noProof="0">
                <a:ln>
                  <a:noFill/>
                </a:ln>
                <a:effectLst/>
                <a:uLnTx/>
                <a:uFillTx/>
                <a:latin typeface="Calibri" panose="020F0502020204030204"/>
                <a:ea typeface="+mn-ea"/>
                <a:cs typeface="+mn-cs"/>
              </a:rPr>
              <a:t>Collaborative Doctoral Awards </a:t>
            </a:r>
            <a:r>
              <a:rPr kumimoji="0" lang="en-GB" sz="2000" b="0" i="0" u="none" strike="noStrike" kern="1200" cap="none" spc="0" normalizeH="0" baseline="0" noProof="0">
                <a:ln>
                  <a:noFill/>
                </a:ln>
                <a:effectLst/>
                <a:uLnTx/>
                <a:uFillTx/>
                <a:latin typeface="Calibri" panose="020F0502020204030204"/>
                <a:ea typeface="+mn-ea"/>
                <a:cs typeface="+mn-cs"/>
              </a:rPr>
              <a:t>involving a cultural or other external partner;</a:t>
            </a:r>
            <a:endParaRPr lang="en-GB" sz="2000" b="0" i="0" u="none" strike="noStrike" kern="1200" cap="none" spc="0" normalizeH="0" baseline="0" noProof="0">
              <a:ln>
                <a:noFill/>
              </a:ln>
              <a:effectLst/>
              <a:uLnTx/>
              <a:uFillTx/>
              <a:latin typeface="Calibri" panose="020F0502020204030204"/>
              <a:cs typeface="Calibri"/>
            </a:endParaRPr>
          </a:p>
          <a:p>
            <a:pPr>
              <a:defRPr/>
            </a:pPr>
            <a:endParaRPr lang="en-GB" sz="2000" b="0" i="0" u="none" strike="noStrike" kern="1200" cap="none" spc="0" normalizeH="0" baseline="0" noProof="0">
              <a:ln>
                <a:noFill/>
              </a:ln>
              <a:effectLst/>
              <a:uLnTx/>
              <a:uFillTx/>
              <a:latin typeface="Calibri" panose="020F0502020204030204"/>
              <a:cs typeface="Calibri"/>
            </a:endParaRPr>
          </a:p>
          <a:p>
            <a:pPr marL="285750" indent="-285750">
              <a:buFont typeface="Arial" panose="020B0604020202020204" pitchFamily="34" charset="0"/>
              <a:buChar char="•"/>
              <a:defRPr/>
            </a:pPr>
            <a:r>
              <a:rPr kumimoji="0" lang="en-GB" sz="2000" b="0" i="0" u="none" strike="noStrike" kern="1200" cap="none" spc="0" normalizeH="0" baseline="0" noProof="0">
                <a:ln>
                  <a:noFill/>
                </a:ln>
                <a:effectLst/>
                <a:uLnTx/>
                <a:uFillTx/>
                <a:latin typeface="Calibri" panose="020F0502020204030204"/>
                <a:ea typeface="+mn-ea"/>
                <a:cs typeface="+mn-cs"/>
              </a:rPr>
              <a:t>Up to </a:t>
            </a:r>
            <a:r>
              <a:rPr kumimoji="0" lang="en-GB" sz="2000" b="1" i="0" u="none" strike="noStrike" kern="1200" cap="none" spc="0" normalizeH="0" baseline="0" noProof="0">
                <a:ln>
                  <a:noFill/>
                </a:ln>
                <a:effectLst/>
                <a:uLnTx/>
                <a:uFillTx/>
                <a:latin typeface="Calibri" panose="020F0502020204030204"/>
                <a:ea typeface="+mn-ea"/>
                <a:cs typeface="+mn-cs"/>
              </a:rPr>
              <a:t>30%</a:t>
            </a:r>
            <a:r>
              <a:rPr kumimoji="0" lang="en-GB" sz="2000" b="0" i="0" u="none" strike="noStrike" kern="1200" cap="none" spc="0" normalizeH="0" baseline="0" noProof="0">
                <a:ln>
                  <a:noFill/>
                </a:ln>
                <a:effectLst/>
                <a:uLnTx/>
                <a:uFillTx/>
                <a:latin typeface="Calibri" panose="020F0502020204030204"/>
                <a:ea typeface="+mn-ea"/>
                <a:cs typeface="+mn-cs"/>
              </a:rPr>
              <a:t> of LAHP’s studentships can be awarded to </a:t>
            </a:r>
            <a:r>
              <a:rPr kumimoji="0" lang="en-GB" sz="2000" b="0" i="1" u="none" strike="noStrike" kern="1200" cap="none" spc="0" normalizeH="0" baseline="0" noProof="0">
                <a:ln>
                  <a:noFill/>
                </a:ln>
                <a:effectLst/>
                <a:uLnTx/>
                <a:uFillTx/>
                <a:latin typeface="Calibri" panose="020F0502020204030204"/>
                <a:ea typeface="+mn-ea"/>
                <a:cs typeface="+mn-cs"/>
              </a:rPr>
              <a:t>international students;</a:t>
            </a:r>
            <a:r>
              <a:rPr lang="en-GB" sz="2000" i="1">
                <a:latin typeface="Calibri" panose="020F0502020204030204"/>
              </a:rPr>
              <a:t> </a:t>
            </a:r>
            <a:endParaRPr lang="en-GB" sz="2000" b="0" i="1" u="none" strike="noStrike" kern="1200" cap="none" spc="0" normalizeH="0" baseline="0" noProof="0">
              <a:ln>
                <a:noFill/>
              </a:ln>
              <a:effectLst/>
              <a:uLnTx/>
              <a:uFillTx/>
              <a:latin typeface="Calibri" panose="020F0502020204030204"/>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000" i="1">
              <a:solidFill>
                <a:prstClr val="black"/>
              </a:solidFill>
              <a:latin typeface="Calibri" panose="020F0502020204030204"/>
            </a:endParaRPr>
          </a:p>
          <a:p>
            <a:pPr marL="285750" indent="-285750">
              <a:buFont typeface="Arial" panose="020B0604020202020204" pitchFamily="34" charset="0"/>
              <a:buChar char="•"/>
              <a:defRPr/>
            </a:pPr>
            <a:r>
              <a:rPr lang="en-GB" sz="2000">
                <a:latin typeface="Calibri" panose="020F0502020204030204"/>
              </a:rPr>
              <a:t>Black and Global Majority Awards and dedicated awards for students from underrepresented groups.  </a:t>
            </a:r>
            <a:endParaRPr lang="en-GB" sz="2000" b="0" i="0" u="none" strike="noStrike" kern="1200" cap="none" spc="0" normalizeH="0" baseline="0" noProof="0">
              <a:ln>
                <a:noFill/>
              </a:ln>
              <a:effectLst/>
              <a:uLnTx/>
              <a:uFillTx/>
              <a:latin typeface="Calibri" panose="020F0502020204030204"/>
              <a:cs typeface="Calibri"/>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65896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E523F85-15D8-E242-A00C-DFB5D41380D4}"/>
              </a:ext>
            </a:extLst>
          </p:cNvPr>
          <p:cNvSpPr txBox="1"/>
          <p:nvPr/>
        </p:nvSpPr>
        <p:spPr>
          <a:xfrm>
            <a:off x="882316" y="1748590"/>
            <a:ext cx="6911856" cy="390876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What We Are Looking For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en-US" sz="2000" i="1">
                <a:solidFill>
                  <a:prstClr val="black"/>
                </a:solidFill>
                <a:latin typeface="Calibri" panose="020F0502020204030204"/>
              </a:rPr>
              <a:t>Feasibility of the Proposed Research (worth 25%)</a:t>
            </a:r>
          </a:p>
          <a:p>
            <a:pPr marL="285750" lvl="0" indent="-285750">
              <a:buFont typeface="Arial" panose="020B0604020202020204" pitchFamily="34" charset="0"/>
              <a:buChar char="•"/>
            </a:pPr>
            <a:r>
              <a:rPr lang="en-US" sz="2000"/>
              <a:t>Likely completion within the timeframe; </a:t>
            </a:r>
          </a:p>
          <a:p>
            <a:pPr marL="285750" lvl="0" indent="-285750">
              <a:buFont typeface="Arial" panose="020B0604020202020204" pitchFamily="34" charset="0"/>
              <a:buChar char="•"/>
            </a:pPr>
            <a:r>
              <a:rPr lang="en-US" sz="2000"/>
              <a:t>Identification of training needs; </a:t>
            </a:r>
          </a:p>
          <a:p>
            <a:pPr marL="285750" lvl="0" indent="-285750">
              <a:buFont typeface="Arial" panose="020B0604020202020204" pitchFamily="34" charset="0"/>
              <a:buChar char="•"/>
            </a:pPr>
            <a:r>
              <a:rPr lang="en-US" sz="2000"/>
              <a:t>Justification of fieldwork and study visits; </a:t>
            </a:r>
          </a:p>
          <a:p>
            <a:pPr marL="285750" lvl="0" indent="-285750">
              <a:buFont typeface="Arial" panose="020B0604020202020204" pitchFamily="34" charset="0"/>
              <a:buChar char="•"/>
            </a:pPr>
            <a:r>
              <a:rPr lang="en-US" sz="2000"/>
              <a:t>Synergy with proposed supervisors’ research and wider intellectual culture of the department, HEI and LAHP. </a:t>
            </a:r>
          </a:p>
          <a:p>
            <a:pPr marL="285750" lvl="0" indent="-285750">
              <a:buFont typeface="Arial" panose="020B0604020202020204" pitchFamily="34" charset="0"/>
              <a:buChar char="•"/>
            </a:pPr>
            <a:endParaRPr lang="en-US" sz="2000"/>
          </a:p>
          <a:p>
            <a:pPr lvl="0"/>
            <a:r>
              <a:rPr lang="en-US" sz="2000" i="1"/>
              <a:t>Demonstrated by</a:t>
            </a:r>
            <a:endParaRPr lang="en-US" sz="2000"/>
          </a:p>
          <a:p>
            <a:pPr marL="342900" lvl="0" indent="-342900">
              <a:buFont typeface="Arial" panose="020B0604020202020204" pitchFamily="34" charset="0"/>
              <a:buChar char="•"/>
            </a:pPr>
            <a:r>
              <a:rPr lang="en-GB" sz="2000"/>
              <a:t>Timetable; Additional training needs; Research proposal; Personal statement; Supervisor statement. </a:t>
            </a:r>
            <a:endParaRPr lang="en-GB" sz="2000" i="1"/>
          </a:p>
        </p:txBody>
      </p:sp>
      <p:pic>
        <p:nvPicPr>
          <p:cNvPr id="3" name="Picture 2">
            <a:extLst>
              <a:ext uri="{FF2B5EF4-FFF2-40B4-BE49-F238E27FC236}">
                <a16:creationId xmlns:a16="http://schemas.microsoft.com/office/drawing/2014/main" id="{0C959E9C-4627-4771-A3F1-CB20FF047CB2}"/>
              </a:ext>
            </a:extLst>
          </p:cNvPr>
          <p:cNvPicPr>
            <a:picLocks noChangeAspect="1"/>
          </p:cNvPicPr>
          <p:nvPr/>
        </p:nvPicPr>
        <p:blipFill>
          <a:blip r:embed="rId3"/>
          <a:stretch>
            <a:fillRect/>
          </a:stretch>
        </p:blipFill>
        <p:spPr>
          <a:xfrm>
            <a:off x="8001000" y="1748590"/>
            <a:ext cx="3560373" cy="3566469"/>
          </a:xfrm>
          <a:prstGeom prst="rect">
            <a:avLst/>
          </a:prstGeom>
        </p:spPr>
      </p:pic>
      <p:sp>
        <p:nvSpPr>
          <p:cNvPr id="7" name="TextBox 6">
            <a:extLst>
              <a:ext uri="{FF2B5EF4-FFF2-40B4-BE49-F238E27FC236}">
                <a16:creationId xmlns:a16="http://schemas.microsoft.com/office/drawing/2014/main" id="{0E7987F0-3D14-474C-A597-57EA9BE616FA}"/>
              </a:ext>
            </a:extLst>
          </p:cNvPr>
          <p:cNvSpPr txBox="1"/>
          <p:nvPr/>
        </p:nvSpPr>
        <p:spPr>
          <a:xfrm>
            <a:off x="8001000" y="5429740"/>
            <a:ext cx="37338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Photo credit: Ian Cheng Serpentine Gallery installation view BOB ©2018 Hugo Glendinning. Courtesy of the artist and Serpentine Galleries.</a:t>
            </a:r>
          </a:p>
        </p:txBody>
      </p:sp>
    </p:spTree>
    <p:extLst>
      <p:ext uri="{BB962C8B-B14F-4D97-AF65-F5344CB8AC3E}">
        <p14:creationId xmlns:p14="http://schemas.microsoft.com/office/powerpoint/2010/main" val="6780881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E523F85-15D8-E242-A00C-DFB5D41380D4}"/>
              </a:ext>
            </a:extLst>
          </p:cNvPr>
          <p:cNvSpPr txBox="1"/>
          <p:nvPr/>
        </p:nvSpPr>
        <p:spPr>
          <a:xfrm>
            <a:off x="859224" y="1586954"/>
            <a:ext cx="10411327" cy="418576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Before You Apply to LAHP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342900" lvl="0" indent="-342900">
              <a:buFont typeface="Arial" panose="020B0604020202020204" pitchFamily="34" charset="0"/>
              <a:buChar char="•"/>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Make sure that you are eligible for AHRC funding </a:t>
            </a:r>
            <a:r>
              <a:rPr lang="en-GB" sz="1800">
                <a:solidFill>
                  <a:srgbClr val="000000"/>
                </a:solidFill>
                <a:effectLst/>
                <a:latin typeface="Calibri" panose="020F0502020204030204" pitchFamily="34" charset="0"/>
                <a:ea typeface="Times New Roman" panose="02020603050405020304" pitchFamily="18" charset="0"/>
              </a:rPr>
              <a:t>(subject area; length of time completed if you are a continuing student)</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342900" lvl="0" indent="-342900">
              <a:buFont typeface="Arial" panose="020B0604020202020204" pitchFamily="34" charset="0"/>
              <a:buChar char="•"/>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342900" lvl="0" indent="-342900">
              <a:buFont typeface="Arial" panose="020B0604020202020204" pitchFamily="34" charset="0"/>
              <a:buChar char="•"/>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Make sure that you have applied for a PhD place at one of the LAHP HEI partners</a:t>
            </a:r>
          </a:p>
          <a:p>
            <a:pPr marL="342900" lvl="0" indent="-342900">
              <a:buFont typeface="Arial" panose="020B0604020202020204" pitchFamily="34" charset="0"/>
              <a:buChar char="•"/>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342900" lvl="0" indent="-342900">
              <a:buFont typeface="Arial" panose="020B0604020202020204" pitchFamily="34" charset="0"/>
              <a:buChar char="•"/>
              <a:defRPr/>
            </a:pPr>
            <a:r>
              <a:rPr lang="en-US" sz="2000">
                <a:solidFill>
                  <a:prstClr val="black"/>
                </a:solidFill>
                <a:latin typeface="Calibri" panose="020F0502020204030204"/>
              </a:rPr>
              <a:t>Make sure that you have discussed your proposal and your LAHP application with your proposed primary supervisor</a:t>
            </a:r>
          </a:p>
          <a:p>
            <a:pPr marL="342900" lvl="0" indent="-342900">
              <a:buFont typeface="Arial" panose="020B0604020202020204" pitchFamily="34" charset="0"/>
              <a:buChar char="•"/>
              <a:defRPr/>
            </a:pPr>
            <a:endParaRPr lang="en-US" sz="2000">
              <a:solidFill>
                <a:prstClr val="black"/>
              </a:solidFill>
              <a:latin typeface="Calibri" panose="020F0502020204030204"/>
            </a:endParaRPr>
          </a:p>
          <a:p>
            <a:pPr marL="342900" lvl="0" indent="-342900">
              <a:buFont typeface="Arial" panose="020B0604020202020204" pitchFamily="34" charset="0"/>
              <a:buChar char="•"/>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Make sure that you and the department you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ar</a:t>
            </a:r>
            <a:r>
              <a:rPr lang="en-US" sz="2000">
                <a:solidFill>
                  <a:prstClr val="black"/>
                </a:solidFill>
                <a:latin typeface="Calibri" panose="020F0502020204030204"/>
              </a:rPr>
              <a:t>e applying to have identified </a:t>
            </a:r>
            <a:r>
              <a:rPr lang="en-US" sz="2000" b="1">
                <a:solidFill>
                  <a:prstClr val="black"/>
                </a:solidFill>
                <a:latin typeface="Calibri" panose="020F0502020204030204"/>
              </a:rPr>
              <a:t>TWO</a:t>
            </a:r>
            <a:r>
              <a:rPr lang="en-US" sz="2000">
                <a:solidFill>
                  <a:prstClr val="black"/>
                </a:solidFill>
                <a:latin typeface="Calibri" panose="020F0502020204030204"/>
              </a:rPr>
              <a:t> supervisors (whether first and second supervisors or joint supervisors). </a:t>
            </a:r>
            <a:r>
              <a:rPr lang="en-US" sz="2000" b="1">
                <a:solidFill>
                  <a:prstClr val="black"/>
                </a:solidFill>
                <a:latin typeface="Calibri" panose="020F0502020204030204"/>
              </a:rPr>
              <a:t>NB</a:t>
            </a:r>
            <a:r>
              <a:rPr lang="en-US" sz="2000">
                <a:solidFill>
                  <a:prstClr val="black"/>
                </a:solidFill>
                <a:latin typeface="Calibri" panose="020F0502020204030204"/>
              </a:rPr>
              <a:t> LAHP requires the names of </a:t>
            </a:r>
            <a:r>
              <a:rPr lang="en-US" sz="2000" b="1">
                <a:solidFill>
                  <a:prstClr val="black"/>
                </a:solidFill>
                <a:latin typeface="Calibri" panose="020F0502020204030204"/>
              </a:rPr>
              <a:t>both</a:t>
            </a:r>
            <a:r>
              <a:rPr lang="en-US" sz="2000">
                <a:solidFill>
                  <a:prstClr val="black"/>
                </a:solidFill>
                <a:latin typeface="Calibri" panose="020F0502020204030204"/>
              </a:rPr>
              <a:t> supervisors. LAHP supervisors can be at the same or different HEIs. </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27579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E523F85-15D8-E242-A00C-DFB5D41380D4}"/>
              </a:ext>
            </a:extLst>
          </p:cNvPr>
          <p:cNvSpPr txBox="1"/>
          <p:nvPr/>
        </p:nvSpPr>
        <p:spPr>
          <a:xfrm>
            <a:off x="882315" y="1748590"/>
            <a:ext cx="10411327" cy="4708981"/>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defRPr/>
            </a:pPr>
            <a:r>
              <a:rPr lang="en-US" sz="2000" i="1">
                <a:latin typeface="Calibri" panose="020F0502020204030204"/>
              </a:rPr>
              <a:t>Personal Statement </a:t>
            </a:r>
            <a:r>
              <a:rPr lang="en-US" sz="2000">
                <a:latin typeface="Calibri" panose="020F0502020204030204"/>
              </a:rPr>
              <a:t>(</a:t>
            </a:r>
            <a:r>
              <a:rPr lang="en-US" sz="2000"/>
              <a:t>600 words)</a:t>
            </a:r>
            <a:endParaRPr lang="en-US" sz="2000">
              <a:latin typeface="Calibri" panose="020F0502020204030204"/>
            </a:endParaRPr>
          </a:p>
          <a:p>
            <a:pPr marL="800100" lvl="1" indent="-342900">
              <a:buFont typeface="Arial" panose="020B0604020202020204" pitchFamily="34" charset="0"/>
              <a:buChar char="•"/>
              <a:defRPr/>
            </a:pPr>
            <a:r>
              <a:rPr lang="en-US" sz="2000"/>
              <a:t>What knowledge, skills and training would you bring to the proposed research?</a:t>
            </a:r>
            <a:endParaRPr lang="en-US" sz="2000">
              <a:cs typeface="Calibri"/>
            </a:endParaRPr>
          </a:p>
          <a:p>
            <a:pPr marL="800100" lvl="1" indent="-342900">
              <a:buFont typeface="Arial" panose="020B0604020202020204" pitchFamily="34" charset="0"/>
              <a:buChar char="•"/>
              <a:defRPr/>
            </a:pPr>
            <a:r>
              <a:rPr lang="en-US" sz="2000"/>
              <a:t>How and why is the proposed research suitable for a LAHP studentship?</a:t>
            </a:r>
            <a:endParaRPr lang="en-US" sz="2000">
              <a:cs typeface="Calibri"/>
            </a:endParaRPr>
          </a:p>
          <a:p>
            <a:pPr marL="800100" lvl="1" indent="-342900">
              <a:buFont typeface="Arial" panose="020B0604020202020204" pitchFamily="34" charset="0"/>
              <a:buChar char="•"/>
              <a:defRPr/>
            </a:pPr>
            <a:r>
              <a:rPr lang="en-US" sz="2000"/>
              <a:t>How would you seek to benefit from, and contribute to, LAHP?</a:t>
            </a:r>
            <a:endParaRPr lang="en-US" sz="2000">
              <a:cs typeface="Calibri"/>
            </a:endParaRPr>
          </a:p>
          <a:p>
            <a:pPr marL="800100" lvl="1" indent="-342900">
              <a:buFont typeface="Arial" panose="020B0604020202020204" pitchFamily="34" charset="0"/>
              <a:buChar char="•"/>
              <a:defRPr/>
            </a:pPr>
            <a:r>
              <a:rPr lang="en-US" sz="2000"/>
              <a:t>How might you want to engage with different audiences and organizations during your research?</a:t>
            </a:r>
            <a:endParaRPr lang="en-US" sz="2000">
              <a:latin typeface="Calibri" panose="020F0502020204030204"/>
            </a:endParaRPr>
          </a:p>
          <a:p>
            <a:pPr marL="800100" lvl="1" indent="-342900">
              <a:buFont typeface="Arial" panose="020B0604020202020204" pitchFamily="34" charset="0"/>
              <a:buChar char="•"/>
              <a:defRPr/>
            </a:pPr>
            <a:endParaRPr lang="en-US" sz="2000">
              <a:solidFill>
                <a:prstClr val="black"/>
              </a:solidFill>
              <a:latin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1" u="none" strike="noStrike" kern="1200" cap="none" spc="0" normalizeH="0" baseline="0" noProof="0">
                <a:ln>
                  <a:noFill/>
                </a:ln>
                <a:effectLst/>
                <a:uLnTx/>
                <a:uFillTx/>
                <a:latin typeface="Calibri" panose="020F0502020204030204"/>
                <a:ea typeface="+mn-ea"/>
                <a:cs typeface="+mn-cs"/>
              </a:rPr>
              <a:t>Supervisor Statement</a:t>
            </a:r>
            <a:endParaRPr lang="en-US" sz="2000" b="0" i="1" u="none" strike="noStrike" kern="1200" cap="none" spc="0" normalizeH="0" baseline="0" noProof="0">
              <a:ln>
                <a:noFill/>
              </a:ln>
              <a:effectLst/>
              <a:uLnTx/>
              <a:uFillTx/>
              <a:latin typeface="Calibri" panose="020F0502020204030204"/>
              <a:cs typeface="Calibri"/>
            </a:endParaRPr>
          </a:p>
          <a:p>
            <a:pPr marL="800100" lvl="1" indent="-342900">
              <a:buFont typeface="Arial" panose="020B0604020202020204" pitchFamily="34" charset="0"/>
              <a:buChar char="•"/>
              <a:defRPr/>
            </a:pPr>
            <a:r>
              <a:rPr kumimoji="0" lang="en-US" sz="2000" b="0" i="0" u="none" strike="noStrike" kern="1200" cap="none" spc="0" normalizeH="0" baseline="0" noProof="0">
                <a:ln>
                  <a:noFill/>
                </a:ln>
                <a:effectLst/>
                <a:uLnTx/>
                <a:uFillTx/>
                <a:latin typeface="Calibri" panose="020F0502020204030204"/>
                <a:ea typeface="+mn-ea"/>
                <a:cs typeface="+mn-cs"/>
              </a:rPr>
              <a:t>About both supervisors: relevant research experience, supervisory experience and total number of current students (up to </a:t>
            </a:r>
            <a:r>
              <a:rPr lang="en-US" sz="2000">
                <a:latin typeface="Calibri" panose="020F0502020204030204"/>
              </a:rPr>
              <a:t>200 words per supervisor</a:t>
            </a:r>
            <a:r>
              <a:rPr kumimoji="0" lang="en-US" sz="2000" b="0" i="0" u="none" strike="noStrike" kern="1200" cap="none" spc="0" normalizeH="0" baseline="0" noProof="0">
                <a:ln>
                  <a:noFill/>
                </a:ln>
                <a:effectLst/>
                <a:uLnTx/>
                <a:uFillTx/>
                <a:latin typeface="Calibri" panose="020F0502020204030204"/>
                <a:ea typeface="+mn-ea"/>
                <a:cs typeface="+mn-cs"/>
              </a:rPr>
              <a:t>) </a:t>
            </a:r>
            <a:endParaRPr kumimoji="0" lang="en-US" sz="2000" b="0" i="0" u="none" strike="noStrike" kern="1200" cap="none" spc="0" normalizeH="0" baseline="0" noProof="0">
              <a:ln>
                <a:noFill/>
              </a:ln>
              <a:effectLst/>
              <a:uLnTx/>
              <a:uFillTx/>
              <a:latin typeface="Calibri" panose="020F0502020204030204"/>
              <a:ea typeface="+mn-ea"/>
              <a:cs typeface="Calibri"/>
            </a:endParaRPr>
          </a:p>
          <a:p>
            <a:pPr marL="800100" lvl="1" indent="-342900">
              <a:buFont typeface="Arial" panose="020B0604020202020204" pitchFamily="34" charset="0"/>
              <a:buChar char="•"/>
              <a:defRPr/>
            </a:pPr>
            <a:r>
              <a:rPr kumimoji="0" lang="en-US" sz="2000" b="0" i="0" u="none" strike="noStrike" kern="1200" cap="none" spc="0" normalizeH="0" baseline="0" noProof="0">
                <a:ln>
                  <a:noFill/>
                </a:ln>
                <a:effectLst/>
                <a:uLnTx/>
                <a:uFillTx/>
                <a:latin typeface="Calibri" panose="020F0502020204030204"/>
                <a:ea typeface="+mn-ea"/>
                <a:cs typeface="+mn-cs"/>
              </a:rPr>
              <a:t>Quality of the proposed research (up to </a:t>
            </a:r>
            <a:r>
              <a:rPr lang="en-US" sz="2000">
                <a:latin typeface="Calibri" panose="020F0502020204030204"/>
              </a:rPr>
              <a:t>300 words</a:t>
            </a:r>
            <a:r>
              <a:rPr kumimoji="0" lang="en-US" sz="2000" b="0" i="0" u="none" strike="noStrike" kern="1200" cap="none" spc="0" normalizeH="0" baseline="0" noProof="0">
                <a:ln>
                  <a:noFill/>
                </a:ln>
                <a:effectLst/>
                <a:uLnTx/>
                <a:uFillTx/>
                <a:latin typeface="Calibri" panose="020F0502020204030204"/>
                <a:ea typeface="+mn-ea"/>
                <a:cs typeface="+mn-cs"/>
              </a:rPr>
              <a:t>)</a:t>
            </a:r>
            <a:endParaRPr lang="en-US" sz="2000" b="0" i="0" u="none" strike="noStrike" kern="1200" cap="none" spc="0" normalizeH="0" baseline="0" noProof="0">
              <a:ln>
                <a:noFill/>
              </a:ln>
              <a:effectLst/>
              <a:uLnTx/>
              <a:uFillTx/>
              <a:latin typeface="Calibri" panose="020F0502020204030204"/>
              <a:cs typeface="Calibri"/>
            </a:endParaRPr>
          </a:p>
          <a:p>
            <a:pPr marL="800100" lvl="1" indent="-342900">
              <a:buFont typeface="Arial" panose="020B0604020202020204" pitchFamily="34" charset="0"/>
              <a:buChar char="•"/>
              <a:defRPr/>
            </a:pPr>
            <a:r>
              <a:rPr kumimoji="0" lang="en-US" sz="2000" b="0" i="0" u="none" strike="noStrike" kern="1200" cap="none" spc="0" normalizeH="0" baseline="0" noProof="0">
                <a:ln>
                  <a:noFill/>
                </a:ln>
                <a:effectLst/>
                <a:uLnTx/>
                <a:uFillTx/>
                <a:latin typeface="Calibri" panose="020F0502020204030204"/>
                <a:ea typeface="+mn-ea"/>
                <a:cs typeface="+mn-cs"/>
              </a:rPr>
              <a:t>Preparedness of the applicant (up to </a:t>
            </a:r>
            <a:r>
              <a:rPr lang="en-US" sz="2000">
                <a:latin typeface="Calibri" panose="020F0502020204030204"/>
              </a:rPr>
              <a:t>150 words</a:t>
            </a:r>
            <a:r>
              <a:rPr kumimoji="0" lang="en-US" sz="2000" b="0" i="0" u="none" strike="noStrike" kern="1200" cap="none" spc="0" normalizeH="0" baseline="0" noProof="0">
                <a:ln>
                  <a:noFill/>
                </a:ln>
                <a:effectLst/>
                <a:uLnTx/>
                <a:uFillTx/>
                <a:latin typeface="Calibri" panose="020F0502020204030204"/>
                <a:ea typeface="+mn-ea"/>
                <a:cs typeface="+mn-cs"/>
              </a:rPr>
              <a:t>)</a:t>
            </a:r>
            <a:r>
              <a:rPr lang="en-US" sz="2000">
                <a:latin typeface="Calibri" panose="020F0502020204030204"/>
              </a:rPr>
              <a:t> </a:t>
            </a:r>
            <a:endParaRPr lang="en-US" sz="2000" b="0" i="0" u="none" strike="noStrike" kern="1200" cap="none" spc="0" normalizeH="0" baseline="0" noProof="0">
              <a:ln>
                <a:noFill/>
              </a:ln>
              <a:effectLst/>
              <a:uLnTx/>
              <a:uFillTx/>
              <a:latin typeface="Calibri" panose="020F0502020204030204"/>
              <a:cs typeface="Calibri"/>
            </a:endParaRPr>
          </a:p>
          <a:p>
            <a:pPr marL="800100" lvl="1" indent="-342900">
              <a:buFont typeface="Arial" panose="020B0604020202020204" pitchFamily="34" charset="0"/>
              <a:buChar char="•"/>
              <a:defRPr/>
            </a:pPr>
            <a:r>
              <a:rPr kumimoji="0" lang="en-US" sz="2000" b="0" i="0" u="none" strike="noStrike" kern="1200" cap="none" spc="0" normalizeH="0" baseline="0" noProof="0">
                <a:ln>
                  <a:noFill/>
                </a:ln>
                <a:effectLst/>
                <a:uLnTx/>
                <a:uFillTx/>
                <a:latin typeface="Calibri" panose="020F0502020204030204"/>
                <a:ea typeface="+mn-ea"/>
                <a:cs typeface="+mn-cs"/>
              </a:rPr>
              <a:t>Feasibility of the proposed research (up to </a:t>
            </a:r>
            <a:r>
              <a:rPr lang="en-US" sz="2000">
                <a:latin typeface="Calibri" panose="020F0502020204030204"/>
              </a:rPr>
              <a:t>150 words</a:t>
            </a:r>
            <a:r>
              <a:rPr kumimoji="0" lang="en-US" sz="2000" b="0" i="0" u="none" strike="noStrike" kern="1200" cap="none" spc="0" normalizeH="0" baseline="0" noProof="0">
                <a:ln>
                  <a:noFill/>
                </a:ln>
                <a:effectLst/>
                <a:uLnTx/>
                <a:uFillTx/>
                <a:latin typeface="Calibri" panose="020F0502020204030204"/>
                <a:ea typeface="+mn-ea"/>
                <a:cs typeface="+mn-cs"/>
              </a:rPr>
              <a:t>)</a:t>
            </a:r>
            <a:endParaRPr lang="en-US" sz="2000" b="0" i="0" u="none" strike="noStrike" kern="1200" cap="none" spc="0" normalizeH="0" baseline="0" noProof="0">
              <a:ln>
                <a:noFill/>
              </a:ln>
              <a:effectLst/>
              <a:uLnTx/>
              <a:uFillTx/>
              <a:latin typeface="Calibri" panose="020F0502020204030204"/>
              <a:cs typeface="Calibri"/>
            </a:endParaRPr>
          </a:p>
          <a:p>
            <a:pPr lvl="1">
              <a:defRPr/>
            </a:pPr>
            <a:endParaRPr lang="en-US" sz="2000">
              <a:solidFill>
                <a:prstClr val="black"/>
              </a:solidFill>
              <a:latin typeface="Calibri" panose="020F0502020204030204"/>
            </a:endParaRPr>
          </a:p>
          <a:p>
            <a:pPr lvl="1">
              <a:defRPr/>
            </a:pPr>
            <a:endParaRPr lang="en-US" sz="2000">
              <a:solidFill>
                <a:prstClr val="black"/>
              </a:solidFill>
            </a:endParaRPr>
          </a:p>
        </p:txBody>
      </p:sp>
    </p:spTree>
    <p:extLst>
      <p:ext uri="{BB962C8B-B14F-4D97-AF65-F5344CB8AC3E}">
        <p14:creationId xmlns:p14="http://schemas.microsoft.com/office/powerpoint/2010/main" val="5155415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E523F85-15D8-E242-A00C-DFB5D41380D4}"/>
              </a:ext>
            </a:extLst>
          </p:cNvPr>
          <p:cNvSpPr txBox="1"/>
          <p:nvPr/>
        </p:nvSpPr>
        <p:spPr>
          <a:xfrm>
            <a:off x="882315" y="1748590"/>
            <a:ext cx="10411327" cy="3477875"/>
          </a:xfrm>
          <a:prstGeom prst="rect">
            <a:avLst/>
          </a:prstGeom>
          <a:noFill/>
        </p:spPr>
        <p:txBody>
          <a:bodyPr wrap="squar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How to Apply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algn="just">
              <a:defRPr/>
            </a:pPr>
            <a:r>
              <a:rPr lang="en-US" sz="2000" dirty="0">
                <a:solidFill>
                  <a:prstClr val="black"/>
                </a:solidFill>
              </a:rPr>
              <a:t>The online portal for applications will open on </a:t>
            </a:r>
            <a:r>
              <a:rPr lang="en-US" sz="2000" b="1" dirty="0">
                <a:solidFill>
                  <a:prstClr val="black"/>
                </a:solidFill>
              </a:rPr>
              <a:t>27 November 2023</a:t>
            </a:r>
            <a:r>
              <a:rPr lang="en-US" sz="2000" dirty="0">
                <a:solidFill>
                  <a:prstClr val="black"/>
                </a:solidFill>
              </a:rPr>
              <a:t>: </a:t>
            </a:r>
            <a:r>
              <a:rPr lang="en-US" sz="2000" dirty="0">
                <a:solidFill>
                  <a:prstClr val="black"/>
                </a:solidFill>
                <a:hlinkClick r:id="rId3">
                  <a:extLst>
                    <a:ext uri="{A12FA001-AC4F-418D-AE19-62706E023703}">
                      <ahyp:hlinkClr xmlns:ahyp="http://schemas.microsoft.com/office/drawing/2018/hyperlinkcolor" val="tx"/>
                    </a:ext>
                  </a:extLst>
                </a:hlinkClick>
              </a:rPr>
              <a:t>https://lahp.flexigrant.com/</a:t>
            </a:r>
            <a:r>
              <a:rPr lang="en-US" sz="2000" dirty="0">
                <a:solidFill>
                  <a:prstClr val="black"/>
                </a:solidFill>
              </a:rPr>
              <a:t> </a:t>
            </a:r>
            <a:endParaRPr lang="en-US" sz="2000" dirty="0">
              <a:solidFill>
                <a:prstClr val="black"/>
              </a:solidFill>
              <a:cs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prstClr val="black"/>
              </a:solidFill>
              <a:effectLst/>
              <a:uLnTx/>
              <a:uFillTx/>
              <a:latin typeface="Calibri" panose="020F0502020204030204"/>
              <a:ea typeface="+mn-ea"/>
              <a:cs typeface="+mn-cs"/>
              <a:hlinkClick r:id="rId4"/>
            </a:endParaRPr>
          </a:p>
          <a:p>
            <a:pPr lvl="0">
              <a:defRPr/>
            </a:pPr>
            <a:r>
              <a:rPr lang="en-US" sz="2000" dirty="0">
                <a:solidFill>
                  <a:prstClr val="black"/>
                </a:solidFill>
                <a:latin typeface="Calibri" panose="020F0502020204030204"/>
              </a:rPr>
              <a:t>Key information required:</a:t>
            </a:r>
            <a:endParaRPr lang="en-US" sz="2000" dirty="0">
              <a:solidFill>
                <a:prstClr val="black"/>
              </a:solidFill>
              <a:latin typeface="Calibri" panose="020F0502020204030204"/>
              <a:cs typeface="Calibri"/>
            </a:endParaRPr>
          </a:p>
          <a:p>
            <a:pPr lvl="0">
              <a:defRPr/>
            </a:pPr>
            <a:endParaRPr lang="en-US" sz="2000">
              <a:solidFill>
                <a:prstClr val="black"/>
              </a:solidFill>
              <a:latin typeface="Calibri" panose="020F0502020204030204"/>
            </a:endParaRPr>
          </a:p>
          <a:p>
            <a:pPr marL="342900" lvl="0" indent="-342900">
              <a:buFont typeface="Arial" panose="020B0604020202020204" pitchFamily="34" charset="0"/>
              <a:buChar char="•"/>
              <a:defRPr/>
            </a:pPr>
            <a:r>
              <a:rPr lang="en-US" sz="2000" i="1" dirty="0">
                <a:solidFill>
                  <a:prstClr val="black"/>
                </a:solidFill>
                <a:latin typeface="Calibri" panose="020F0502020204030204"/>
              </a:rPr>
              <a:t>Research Proposal</a:t>
            </a:r>
            <a:endParaRPr lang="en-US" sz="2000" i="1" dirty="0">
              <a:solidFill>
                <a:prstClr val="black"/>
              </a:solidFill>
              <a:latin typeface="Calibri" panose="020F0502020204030204"/>
              <a:cs typeface="Calibri"/>
            </a:endParaRPr>
          </a:p>
          <a:p>
            <a:pPr marL="800100" lvl="1" indent="-342900">
              <a:buFont typeface="Arial" panose="020B0604020202020204" pitchFamily="34" charset="0"/>
              <a:buChar char="•"/>
              <a:defRPr/>
            </a:pPr>
            <a:r>
              <a:rPr lang="en-US" sz="2000" dirty="0">
                <a:latin typeface="Calibri" panose="020F0502020204030204"/>
              </a:rPr>
              <a:t>1200 words</a:t>
            </a:r>
            <a:r>
              <a:rPr lang="en-US" sz="2000" dirty="0"/>
              <a:t> on significance and originality; underpinning ideas, aims and research questions; research design, methodology and/or sources (including practice-led research).</a:t>
            </a:r>
            <a:endParaRPr lang="en-US" sz="2000" dirty="0">
              <a:cs typeface="Calibri"/>
            </a:endParaRPr>
          </a:p>
          <a:p>
            <a:pPr marL="800100" lvl="1" indent="-342900">
              <a:buFont typeface="Arial" panose="020B0604020202020204" pitchFamily="34" charset="0"/>
              <a:buChar char="•"/>
              <a:defRPr/>
            </a:pPr>
            <a:r>
              <a:rPr lang="en-US" sz="2000" dirty="0">
                <a:solidFill>
                  <a:prstClr val="black"/>
                </a:solidFill>
              </a:rPr>
              <a:t>Up to 10 key references cited in the proposal. </a:t>
            </a:r>
            <a:endParaRPr lang="en-US" sz="2000" dirty="0">
              <a:solidFill>
                <a:prstClr val="black"/>
              </a:solidFill>
              <a:cs typeface="Calibri"/>
            </a:endParaRPr>
          </a:p>
        </p:txBody>
      </p:sp>
    </p:spTree>
    <p:extLst>
      <p:ext uri="{BB962C8B-B14F-4D97-AF65-F5344CB8AC3E}">
        <p14:creationId xmlns:p14="http://schemas.microsoft.com/office/powerpoint/2010/main" val="11057927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7B37C8C2-6910-4249-97F8-8EBDE62AD8A8}"/>
              </a:ext>
            </a:extLst>
          </p:cNvPr>
          <p:cNvGraphicFramePr>
            <a:graphicFrameLocks noGrp="1"/>
          </p:cNvGraphicFramePr>
          <p:nvPr>
            <p:extLst>
              <p:ext uri="{D42A27DB-BD31-4B8C-83A1-F6EECF244321}">
                <p14:modId xmlns:p14="http://schemas.microsoft.com/office/powerpoint/2010/main" val="1808602387"/>
              </p:ext>
            </p:extLst>
          </p:nvPr>
        </p:nvGraphicFramePr>
        <p:xfrm>
          <a:off x="766359" y="1237965"/>
          <a:ext cx="10535476" cy="4775005"/>
        </p:xfrm>
        <a:graphic>
          <a:graphicData uri="http://schemas.openxmlformats.org/drawingml/2006/table">
            <a:tbl>
              <a:tblPr firstRow="1" firstCol="1" bandRow="1">
                <a:tableStyleId>{3C2FFA5D-87B4-456A-9821-1D502468CF0F}</a:tableStyleId>
              </a:tblPr>
              <a:tblGrid>
                <a:gridCol w="5220268">
                  <a:extLst>
                    <a:ext uri="{9D8B030D-6E8A-4147-A177-3AD203B41FA5}">
                      <a16:colId xmlns:a16="http://schemas.microsoft.com/office/drawing/2014/main" val="2126174575"/>
                    </a:ext>
                  </a:extLst>
                </a:gridCol>
                <a:gridCol w="3230172">
                  <a:extLst>
                    <a:ext uri="{9D8B030D-6E8A-4147-A177-3AD203B41FA5}">
                      <a16:colId xmlns:a16="http://schemas.microsoft.com/office/drawing/2014/main" val="3151421116"/>
                    </a:ext>
                  </a:extLst>
                </a:gridCol>
                <a:gridCol w="2085036">
                  <a:extLst>
                    <a:ext uri="{9D8B030D-6E8A-4147-A177-3AD203B41FA5}">
                      <a16:colId xmlns:a16="http://schemas.microsoft.com/office/drawing/2014/main" val="2650418286"/>
                    </a:ext>
                  </a:extLst>
                </a:gridCol>
              </a:tblGrid>
              <a:tr h="315685">
                <a:tc>
                  <a:txBody>
                    <a:bodyPr/>
                    <a:lstStyle/>
                    <a:p>
                      <a:pPr algn="ctr">
                        <a:spcAft>
                          <a:spcPts val="0"/>
                        </a:spcAft>
                      </a:pPr>
                      <a:r>
                        <a:rPr lang="en-GB" sz="1600">
                          <a:effectLst/>
                        </a:rPr>
                        <a:t>Subject Area Group</a:t>
                      </a:r>
                      <a:endParaRPr lang="en-GB" sz="1100">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tc>
                <a:tc>
                  <a:txBody>
                    <a:bodyPr/>
                    <a:lstStyle/>
                    <a:p>
                      <a:pPr algn="ctr">
                        <a:spcAft>
                          <a:spcPts val="0"/>
                        </a:spcAft>
                      </a:pPr>
                      <a:r>
                        <a:rPr lang="en-GB" sz="1600">
                          <a:effectLst/>
                        </a:rPr>
                        <a:t>Disciplinary Cluster</a:t>
                      </a:r>
                      <a:endParaRPr lang="en-GB" sz="1100">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nchor="ctr"/>
                </a:tc>
                <a:tc>
                  <a:txBody>
                    <a:bodyPr/>
                    <a:lstStyle/>
                    <a:p>
                      <a:pPr algn="ctr">
                        <a:spcAft>
                          <a:spcPts val="0"/>
                        </a:spcAft>
                      </a:pPr>
                      <a:endParaRPr lang="en-GB" sz="1100">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nchor="ctr"/>
                </a:tc>
                <a:extLst>
                  <a:ext uri="{0D108BD9-81ED-4DB2-BD59-A6C34878D82A}">
                    <a16:rowId xmlns:a16="http://schemas.microsoft.com/office/drawing/2014/main" val="617816053"/>
                  </a:ext>
                </a:extLst>
              </a:tr>
              <a:tr h="178820">
                <a:tc>
                  <a:txBody>
                    <a:bodyPr/>
                    <a:lstStyle/>
                    <a:p>
                      <a:pPr>
                        <a:spcAft>
                          <a:spcPts val="0"/>
                        </a:spcAft>
                      </a:pPr>
                      <a:r>
                        <a:rPr lang="en-GB" sz="1100">
                          <a:effectLst/>
                        </a:rPr>
                        <a:t>Archaeology</a:t>
                      </a:r>
                      <a:endParaRPr lang="en-GB" sz="1100">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1">
                        <a:lumMod val="40000"/>
                        <a:lumOff val="60000"/>
                      </a:schemeClr>
                    </a:solidFill>
                  </a:tcPr>
                </a:tc>
                <a:tc rowSpan="7">
                  <a:txBody>
                    <a:bodyPr/>
                    <a:lstStyle/>
                    <a:p>
                      <a:pPr algn="ctr">
                        <a:spcAft>
                          <a:spcPts val="0"/>
                        </a:spcAft>
                      </a:pPr>
                      <a:r>
                        <a:rPr lang="en-GB" sz="1600">
                          <a:effectLst/>
                        </a:rPr>
                        <a:t>A1</a:t>
                      </a:r>
                      <a:endParaRPr lang="en-GB" sz="1100">
                        <a:effectLst/>
                      </a:endParaRPr>
                    </a:p>
                    <a:p>
                      <a:pPr algn="ctr">
                        <a:spcAft>
                          <a:spcPts val="0"/>
                        </a:spcAft>
                      </a:pPr>
                      <a:r>
                        <a:rPr lang="en-GB" sz="1600">
                          <a:effectLst/>
                        </a:rPr>
                        <a:t>Histories, Cultures &amp; Heritage</a:t>
                      </a:r>
                      <a:endParaRPr lang="en-GB" sz="1100">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nchor="ctr">
                    <a:solidFill>
                      <a:schemeClr val="accent1">
                        <a:lumMod val="40000"/>
                        <a:lumOff val="60000"/>
                      </a:schemeClr>
                    </a:solidFill>
                  </a:tcPr>
                </a:tc>
                <a:tc rowSpan="25">
                  <a:txBody>
                    <a:bodyPr/>
                    <a:lstStyle/>
                    <a:p>
                      <a:pPr algn="ctr">
                        <a:spcAft>
                          <a:spcPts val="0"/>
                        </a:spcAft>
                      </a:pPr>
                      <a:r>
                        <a:rPr lang="en-GB" sz="2000">
                          <a:effectLst/>
                        </a:rPr>
                        <a:t>Studentship Award Panel</a:t>
                      </a:r>
                      <a:endParaRPr lang="en-GB" sz="1100">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nchor="ctr">
                    <a:solidFill>
                      <a:schemeClr val="bg1">
                        <a:lumMod val="95000"/>
                        <a:alpha val="40000"/>
                      </a:schemeClr>
                    </a:solidFill>
                  </a:tcPr>
                </a:tc>
                <a:extLst>
                  <a:ext uri="{0D108BD9-81ED-4DB2-BD59-A6C34878D82A}">
                    <a16:rowId xmlns:a16="http://schemas.microsoft.com/office/drawing/2014/main" val="3659105657"/>
                  </a:ext>
                </a:extLst>
              </a:tr>
              <a:tr h="178820">
                <a:tc>
                  <a:txBody>
                    <a:bodyPr/>
                    <a:lstStyle/>
                    <a:p>
                      <a:pPr>
                        <a:spcAft>
                          <a:spcPts val="0"/>
                        </a:spcAft>
                      </a:pPr>
                      <a:r>
                        <a:rPr lang="en-GB" sz="1100">
                          <a:effectLst/>
                        </a:rPr>
                        <a:t>Art History</a:t>
                      </a:r>
                      <a:endParaRPr lang="en-GB" sz="1100">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1">
                        <a:lumMod val="40000"/>
                        <a:lumOff val="60000"/>
                      </a:schemeClr>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742700620"/>
                  </a:ext>
                </a:extLst>
              </a:tr>
              <a:tr h="178820">
                <a:tc>
                  <a:txBody>
                    <a:bodyPr/>
                    <a:lstStyle/>
                    <a:p>
                      <a:pPr>
                        <a:spcAft>
                          <a:spcPts val="0"/>
                        </a:spcAft>
                      </a:pPr>
                      <a:r>
                        <a:rPr lang="en-GB" sz="1100">
                          <a:effectLst/>
                        </a:rPr>
                        <a:t>Classics</a:t>
                      </a:r>
                      <a:endParaRPr lang="en-GB" sz="1100">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1">
                        <a:lumMod val="40000"/>
                        <a:lumOff val="60000"/>
                      </a:schemeClr>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38833411"/>
                  </a:ext>
                </a:extLst>
              </a:tr>
              <a:tr h="178820">
                <a:tc>
                  <a:txBody>
                    <a:bodyPr/>
                    <a:lstStyle/>
                    <a:p>
                      <a:pPr>
                        <a:spcAft>
                          <a:spcPts val="0"/>
                        </a:spcAft>
                      </a:pPr>
                      <a:r>
                        <a:rPr lang="en-GB" sz="1100">
                          <a:effectLst/>
                        </a:rPr>
                        <a:t>Cultural &amp; Museum Studies, including cultural geography &amp; area studies</a:t>
                      </a:r>
                      <a:endParaRPr lang="en-GB" sz="1100">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1">
                        <a:lumMod val="40000"/>
                        <a:lumOff val="60000"/>
                      </a:schemeClr>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735281182"/>
                  </a:ext>
                </a:extLst>
              </a:tr>
              <a:tr h="178820">
                <a:tc>
                  <a:txBody>
                    <a:bodyPr/>
                    <a:lstStyle/>
                    <a:p>
                      <a:pPr>
                        <a:spcAft>
                          <a:spcPts val="0"/>
                        </a:spcAft>
                      </a:pPr>
                      <a:r>
                        <a:rPr lang="en-GB" sz="1100">
                          <a:effectLst/>
                        </a:rPr>
                        <a:t>History (medieval and early modern)</a:t>
                      </a:r>
                      <a:endParaRPr lang="en-GB" sz="1100">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1">
                        <a:lumMod val="40000"/>
                        <a:lumOff val="60000"/>
                      </a:schemeClr>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399796612"/>
                  </a:ext>
                </a:extLst>
              </a:tr>
              <a:tr h="178820">
                <a:tc>
                  <a:txBody>
                    <a:bodyPr/>
                    <a:lstStyle/>
                    <a:p>
                      <a:pPr>
                        <a:spcAft>
                          <a:spcPts val="0"/>
                        </a:spcAft>
                      </a:pPr>
                      <a:r>
                        <a:rPr lang="en-GB" sz="1100">
                          <a:effectLst/>
                          <a:latin typeface="Calibri" panose="020F0502020204030204" pitchFamily="34" charset="0"/>
                          <a:ea typeface="DengXian" panose="02010600030101010101" pitchFamily="2" charset="-122"/>
                          <a:cs typeface="Calibri" panose="020F0502020204030204" pitchFamily="34" charset="0"/>
                        </a:rPr>
                        <a:t>History (modern pre-1945)</a:t>
                      </a:r>
                    </a:p>
                  </a:txBody>
                  <a:tcPr marL="68580" marR="68580" marT="0" marB="0">
                    <a:solidFill>
                      <a:schemeClr val="accent1">
                        <a:lumMod val="40000"/>
                        <a:lumOff val="60000"/>
                      </a:schemeClr>
                    </a:solidFill>
                  </a:tcPr>
                </a:tc>
                <a:tc vMerge="1">
                  <a:txBody>
                    <a:bodyPr/>
                    <a:lstStyle/>
                    <a:p>
                      <a:pPr algn="ctr">
                        <a:spcAft>
                          <a:spcPts val="0"/>
                        </a:spcAft>
                      </a:pPr>
                      <a:endParaRPr lang="en-GB" sz="1100">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nchor="ctr"/>
                </a:tc>
                <a:tc vMerge="1">
                  <a:txBody>
                    <a:bodyPr/>
                    <a:lstStyle/>
                    <a:p>
                      <a:endParaRPr lang="en-GB"/>
                    </a:p>
                  </a:txBody>
                  <a:tcPr/>
                </a:tc>
                <a:extLst>
                  <a:ext uri="{0D108BD9-81ED-4DB2-BD59-A6C34878D82A}">
                    <a16:rowId xmlns:a16="http://schemas.microsoft.com/office/drawing/2014/main" val="3674158900"/>
                  </a:ext>
                </a:extLst>
              </a:tr>
              <a:tr h="178820">
                <a:tc>
                  <a:txBody>
                    <a:bodyPr/>
                    <a:lstStyle/>
                    <a:p>
                      <a:pPr>
                        <a:spcAft>
                          <a:spcPts val="0"/>
                        </a:spcAft>
                      </a:pPr>
                      <a:r>
                        <a:rPr lang="en-GB" sz="1100">
                          <a:effectLst/>
                          <a:latin typeface="Calibri" panose="020F0502020204030204" pitchFamily="34" charset="0"/>
                          <a:ea typeface="DengXian" panose="02010600030101010101" pitchFamily="2" charset="-122"/>
                          <a:cs typeface="Calibri" panose="020F0502020204030204" pitchFamily="34" charset="0"/>
                        </a:rPr>
                        <a:t>History (modern post-1945)</a:t>
                      </a:r>
                    </a:p>
                  </a:txBody>
                  <a:tcPr marL="68580" marR="68580" marT="0" marB="0">
                    <a:solidFill>
                      <a:schemeClr val="accent1">
                        <a:lumMod val="40000"/>
                        <a:lumOff val="60000"/>
                      </a:schemeClr>
                    </a:solidFill>
                  </a:tcPr>
                </a:tc>
                <a:tc vMerge="1">
                  <a:txBody>
                    <a:bodyPr/>
                    <a:lstStyle/>
                    <a:p>
                      <a:pPr algn="ctr">
                        <a:spcAft>
                          <a:spcPts val="0"/>
                        </a:spcAft>
                      </a:pPr>
                      <a:endParaRPr lang="en-GB" sz="1100">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nchor="ctr"/>
                </a:tc>
                <a:tc vMerge="1">
                  <a:txBody>
                    <a:bodyPr/>
                    <a:lstStyle/>
                    <a:p>
                      <a:endParaRPr lang="en-GB"/>
                    </a:p>
                  </a:txBody>
                  <a:tcPr/>
                </a:tc>
                <a:extLst>
                  <a:ext uri="{0D108BD9-81ED-4DB2-BD59-A6C34878D82A}">
                    <a16:rowId xmlns:a16="http://schemas.microsoft.com/office/drawing/2014/main" val="3202537825"/>
                  </a:ext>
                </a:extLst>
              </a:tr>
              <a:tr h="178820">
                <a:tc>
                  <a:txBody>
                    <a:bodyPr/>
                    <a:lstStyle/>
                    <a:p>
                      <a:pPr>
                        <a:spcAft>
                          <a:spcPts val="0"/>
                        </a:spcAft>
                      </a:pPr>
                      <a:r>
                        <a:rPr lang="en-GB" sz="1100">
                          <a:effectLst/>
                        </a:rPr>
                        <a:t>Development Studies &amp; Political Science &amp; International Studies</a:t>
                      </a:r>
                      <a:endParaRPr lang="en-GB" sz="1100">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1">
                        <a:lumMod val="20000"/>
                        <a:lumOff val="80000"/>
                      </a:schemeClr>
                    </a:solidFill>
                  </a:tcPr>
                </a:tc>
                <a:tc rowSpan="6">
                  <a:txBody>
                    <a:bodyPr/>
                    <a:lstStyle/>
                    <a:p>
                      <a:pPr algn="ctr">
                        <a:spcAft>
                          <a:spcPts val="0"/>
                        </a:spcAft>
                      </a:pPr>
                      <a:r>
                        <a:rPr lang="en-GB" sz="1600">
                          <a:effectLst/>
                        </a:rPr>
                        <a:t>A2</a:t>
                      </a:r>
                      <a:endParaRPr lang="en-GB" sz="1100">
                        <a:effectLst/>
                      </a:endParaRPr>
                    </a:p>
                    <a:p>
                      <a:pPr algn="ctr">
                        <a:spcAft>
                          <a:spcPts val="0"/>
                        </a:spcAft>
                      </a:pPr>
                      <a:r>
                        <a:rPr lang="en-GB" sz="1600">
                          <a:effectLst/>
                        </a:rPr>
                        <a:t>Thought, Values and Information</a:t>
                      </a:r>
                      <a:endParaRPr lang="en-GB" sz="1100">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nchor="ctr">
                    <a:solidFill>
                      <a:schemeClr val="accent1">
                        <a:lumMod val="20000"/>
                        <a:lumOff val="80000"/>
                      </a:schemeClr>
                    </a:solidFill>
                  </a:tcPr>
                </a:tc>
                <a:tc vMerge="1">
                  <a:txBody>
                    <a:bodyPr/>
                    <a:lstStyle/>
                    <a:p>
                      <a:endParaRPr lang="en-US"/>
                    </a:p>
                  </a:txBody>
                  <a:tcPr/>
                </a:tc>
                <a:extLst>
                  <a:ext uri="{0D108BD9-81ED-4DB2-BD59-A6C34878D82A}">
                    <a16:rowId xmlns:a16="http://schemas.microsoft.com/office/drawing/2014/main" val="3504772515"/>
                  </a:ext>
                </a:extLst>
              </a:tr>
              <a:tr h="178820">
                <a:tc>
                  <a:txBody>
                    <a:bodyPr/>
                    <a:lstStyle/>
                    <a:p>
                      <a:pPr>
                        <a:spcAft>
                          <a:spcPts val="0"/>
                        </a:spcAft>
                      </a:pPr>
                      <a:r>
                        <a:rPr lang="en-GB" sz="1100">
                          <a:effectLst/>
                        </a:rPr>
                        <a:t>Ethnography &amp; Anthropology</a:t>
                      </a:r>
                      <a:endParaRPr lang="en-GB" sz="1100">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1">
                        <a:lumMod val="20000"/>
                        <a:lumOff val="80000"/>
                      </a:schemeClr>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72972263"/>
                  </a:ext>
                </a:extLst>
              </a:tr>
              <a:tr h="178820">
                <a:tc>
                  <a:txBody>
                    <a:bodyPr/>
                    <a:lstStyle/>
                    <a:p>
                      <a:pPr>
                        <a:spcAft>
                          <a:spcPts val="0"/>
                        </a:spcAft>
                      </a:pPr>
                      <a:r>
                        <a:rPr lang="en-GB" sz="1100">
                          <a:effectLst/>
                        </a:rPr>
                        <a:t>Law &amp; Legal Studies</a:t>
                      </a:r>
                      <a:endParaRPr lang="en-GB" sz="1100">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1">
                        <a:lumMod val="20000"/>
                        <a:lumOff val="80000"/>
                      </a:schemeClr>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9812493"/>
                  </a:ext>
                </a:extLst>
              </a:tr>
              <a:tr h="178820">
                <a:tc>
                  <a:txBody>
                    <a:bodyPr/>
                    <a:lstStyle/>
                    <a:p>
                      <a:pPr>
                        <a:spcAft>
                          <a:spcPts val="0"/>
                        </a:spcAft>
                      </a:pPr>
                      <a:r>
                        <a:rPr lang="en-GB" sz="1100">
                          <a:effectLst/>
                        </a:rPr>
                        <a:t>Philosophy (Theoretical) </a:t>
                      </a:r>
                      <a:endParaRPr lang="en-GB" sz="1100">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1">
                        <a:lumMod val="20000"/>
                        <a:lumOff val="80000"/>
                      </a:schemeClr>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92187097"/>
                  </a:ext>
                </a:extLst>
              </a:tr>
              <a:tr h="178820">
                <a:tc>
                  <a:txBody>
                    <a:bodyPr/>
                    <a:lstStyle/>
                    <a:p>
                      <a:pPr>
                        <a:spcAft>
                          <a:spcPts val="0"/>
                        </a:spcAft>
                      </a:pPr>
                      <a:r>
                        <a:rPr lang="en-GB" sz="1100">
                          <a:effectLst/>
                          <a:latin typeface="Calibri" panose="020F0502020204030204" pitchFamily="34" charset="0"/>
                          <a:ea typeface="DengXian" panose="02010600030101010101" pitchFamily="2" charset="-122"/>
                          <a:cs typeface="Calibri" panose="020F0502020204030204" pitchFamily="34" charset="0"/>
                        </a:rPr>
                        <a:t>Philosophy (Practical) </a:t>
                      </a:r>
                    </a:p>
                  </a:txBody>
                  <a:tcPr marL="68580" marR="68580" marT="0" marB="0">
                    <a:solidFill>
                      <a:schemeClr val="accent1">
                        <a:lumMod val="20000"/>
                        <a:lumOff val="80000"/>
                      </a:schemeClr>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83868205"/>
                  </a:ext>
                </a:extLst>
              </a:tr>
              <a:tr h="178820">
                <a:tc>
                  <a:txBody>
                    <a:bodyPr/>
                    <a:lstStyle/>
                    <a:p>
                      <a:pPr>
                        <a:spcAft>
                          <a:spcPts val="0"/>
                        </a:spcAft>
                      </a:pPr>
                      <a:r>
                        <a:rPr lang="en-GB" sz="1100">
                          <a:effectLst/>
                        </a:rPr>
                        <a:t>Theology, Divinity &amp; Religion</a:t>
                      </a:r>
                      <a:endParaRPr lang="en-GB" sz="1100">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1">
                        <a:lumMod val="20000"/>
                        <a:lumOff val="80000"/>
                      </a:schemeClr>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60714155"/>
                  </a:ext>
                </a:extLst>
              </a:tr>
              <a:tr h="178820">
                <a:tc>
                  <a:txBody>
                    <a:bodyPr/>
                    <a:lstStyle/>
                    <a:p>
                      <a:pPr>
                        <a:spcAft>
                          <a:spcPts val="0"/>
                        </a:spcAft>
                      </a:pPr>
                      <a:r>
                        <a:rPr lang="en-GB" sz="1100">
                          <a:effectLst/>
                        </a:rPr>
                        <a:t>Design</a:t>
                      </a:r>
                      <a:endParaRPr lang="en-GB" sz="1100">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1">
                        <a:lumMod val="40000"/>
                        <a:lumOff val="60000"/>
                      </a:schemeClr>
                    </a:solidFill>
                  </a:tcPr>
                </a:tc>
                <a:tc rowSpan="6">
                  <a:txBody>
                    <a:bodyPr/>
                    <a:lstStyle/>
                    <a:p>
                      <a:pPr algn="ctr">
                        <a:spcAft>
                          <a:spcPts val="0"/>
                        </a:spcAft>
                      </a:pPr>
                      <a:r>
                        <a:rPr lang="en-GB" sz="1600">
                          <a:effectLst/>
                        </a:rPr>
                        <a:t>B</a:t>
                      </a:r>
                      <a:endParaRPr lang="en-GB" sz="1100">
                        <a:effectLst/>
                      </a:endParaRPr>
                    </a:p>
                    <a:p>
                      <a:pPr algn="ctr">
                        <a:spcAft>
                          <a:spcPts val="0"/>
                        </a:spcAft>
                      </a:pPr>
                      <a:r>
                        <a:rPr lang="en-GB" sz="1600">
                          <a:effectLst/>
                        </a:rPr>
                        <a:t>Creative &amp; Performing Arts</a:t>
                      </a:r>
                      <a:endParaRPr lang="en-GB" sz="1100">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nchor="ctr">
                    <a:solidFill>
                      <a:schemeClr val="accent1">
                        <a:lumMod val="40000"/>
                        <a:lumOff val="60000"/>
                      </a:schemeClr>
                    </a:solidFill>
                  </a:tcPr>
                </a:tc>
                <a:tc vMerge="1">
                  <a:txBody>
                    <a:bodyPr/>
                    <a:lstStyle/>
                    <a:p>
                      <a:endParaRPr lang="en-US"/>
                    </a:p>
                  </a:txBody>
                  <a:tcPr/>
                </a:tc>
                <a:extLst>
                  <a:ext uri="{0D108BD9-81ED-4DB2-BD59-A6C34878D82A}">
                    <a16:rowId xmlns:a16="http://schemas.microsoft.com/office/drawing/2014/main" val="2145860101"/>
                  </a:ext>
                </a:extLst>
              </a:tr>
              <a:tr h="178820">
                <a:tc>
                  <a:txBody>
                    <a:bodyPr/>
                    <a:lstStyle/>
                    <a:p>
                      <a:pPr>
                        <a:spcAft>
                          <a:spcPts val="0"/>
                        </a:spcAft>
                      </a:pPr>
                      <a:r>
                        <a:rPr lang="en-GB" sz="1100">
                          <a:effectLst/>
                        </a:rPr>
                        <a:t>Drama &amp; Theatre</a:t>
                      </a:r>
                      <a:endParaRPr lang="en-GB" sz="1100">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1">
                        <a:lumMod val="40000"/>
                        <a:lumOff val="60000"/>
                      </a:schemeClr>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230487151"/>
                  </a:ext>
                </a:extLst>
              </a:tr>
              <a:tr h="178820">
                <a:tc>
                  <a:txBody>
                    <a:bodyPr/>
                    <a:lstStyle/>
                    <a:p>
                      <a:pPr>
                        <a:spcAft>
                          <a:spcPts val="0"/>
                        </a:spcAft>
                      </a:pPr>
                      <a:r>
                        <a:rPr lang="en-GB" sz="1100">
                          <a:effectLst/>
                        </a:rPr>
                        <a:t>Film Studies</a:t>
                      </a:r>
                      <a:endParaRPr lang="en-GB" sz="1100">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1">
                        <a:lumMod val="40000"/>
                        <a:lumOff val="60000"/>
                      </a:schemeClr>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674474998"/>
                  </a:ext>
                </a:extLst>
              </a:tr>
              <a:tr h="178820">
                <a:tc>
                  <a:txBody>
                    <a:bodyPr/>
                    <a:lstStyle/>
                    <a:p>
                      <a:pPr>
                        <a:spcAft>
                          <a:spcPts val="0"/>
                        </a:spcAft>
                      </a:pPr>
                      <a:r>
                        <a:rPr lang="en-GB" sz="1100">
                          <a:effectLst/>
                        </a:rPr>
                        <a:t>Information, Media and Communications</a:t>
                      </a:r>
                      <a:endParaRPr lang="en-GB" sz="1100">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1">
                        <a:lumMod val="40000"/>
                        <a:lumOff val="60000"/>
                      </a:schemeClr>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59081742"/>
                  </a:ext>
                </a:extLst>
              </a:tr>
              <a:tr h="178820">
                <a:tc>
                  <a:txBody>
                    <a:bodyPr/>
                    <a:lstStyle/>
                    <a:p>
                      <a:pPr>
                        <a:spcAft>
                          <a:spcPts val="0"/>
                        </a:spcAft>
                      </a:pPr>
                      <a:r>
                        <a:rPr lang="en-GB" sz="1100">
                          <a:effectLst/>
                        </a:rPr>
                        <a:t>Music</a:t>
                      </a:r>
                      <a:endParaRPr lang="en-GB" sz="1100">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1">
                        <a:lumMod val="40000"/>
                        <a:lumOff val="60000"/>
                      </a:schemeClr>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62746944"/>
                  </a:ext>
                </a:extLst>
              </a:tr>
              <a:tr h="178820">
                <a:tc>
                  <a:txBody>
                    <a:bodyPr/>
                    <a:lstStyle/>
                    <a:p>
                      <a:pPr>
                        <a:spcAft>
                          <a:spcPts val="0"/>
                        </a:spcAft>
                      </a:pPr>
                      <a:r>
                        <a:rPr lang="en-GB" sz="1100">
                          <a:effectLst/>
                        </a:rPr>
                        <a:t>Visual Arts</a:t>
                      </a:r>
                      <a:endParaRPr lang="en-GB" sz="1100">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1">
                        <a:lumMod val="40000"/>
                        <a:lumOff val="60000"/>
                      </a:schemeClr>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55879963"/>
                  </a:ext>
                </a:extLst>
              </a:tr>
              <a:tr h="178820">
                <a:tc>
                  <a:txBody>
                    <a:bodyPr/>
                    <a:lstStyle/>
                    <a:p>
                      <a:pPr>
                        <a:spcAft>
                          <a:spcPts val="0"/>
                        </a:spcAft>
                      </a:pPr>
                      <a:r>
                        <a:rPr lang="en-GB" sz="1100">
                          <a:effectLst/>
                        </a:rPr>
                        <a:t>English (pre-1900)</a:t>
                      </a:r>
                      <a:endParaRPr lang="en-GB" sz="1100">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1">
                        <a:lumMod val="20000"/>
                        <a:lumOff val="80000"/>
                      </a:schemeClr>
                    </a:solidFill>
                  </a:tcPr>
                </a:tc>
                <a:tc rowSpan="6">
                  <a:txBody>
                    <a:bodyPr/>
                    <a:lstStyle/>
                    <a:p>
                      <a:pPr algn="ctr">
                        <a:spcAft>
                          <a:spcPts val="0"/>
                        </a:spcAft>
                      </a:pPr>
                      <a:r>
                        <a:rPr lang="en-GB" sz="1600">
                          <a:effectLst/>
                        </a:rPr>
                        <a:t>C</a:t>
                      </a:r>
                      <a:endParaRPr lang="en-GB" sz="1100">
                        <a:effectLst/>
                      </a:endParaRPr>
                    </a:p>
                    <a:p>
                      <a:pPr algn="ctr">
                        <a:spcAft>
                          <a:spcPts val="0"/>
                        </a:spcAft>
                      </a:pPr>
                      <a:r>
                        <a:rPr lang="en-GB" sz="1600">
                          <a:effectLst/>
                        </a:rPr>
                        <a:t>Languages &amp; Literature</a:t>
                      </a:r>
                      <a:endParaRPr lang="en-GB" sz="1100">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nchor="ctr">
                    <a:solidFill>
                      <a:schemeClr val="accent1">
                        <a:lumMod val="20000"/>
                        <a:lumOff val="80000"/>
                      </a:schemeClr>
                    </a:solidFill>
                  </a:tcPr>
                </a:tc>
                <a:tc vMerge="1">
                  <a:txBody>
                    <a:bodyPr/>
                    <a:lstStyle/>
                    <a:p>
                      <a:endParaRPr lang="en-US"/>
                    </a:p>
                  </a:txBody>
                  <a:tcPr/>
                </a:tc>
                <a:extLst>
                  <a:ext uri="{0D108BD9-81ED-4DB2-BD59-A6C34878D82A}">
                    <a16:rowId xmlns:a16="http://schemas.microsoft.com/office/drawing/2014/main" val="1166814533"/>
                  </a:ext>
                </a:extLst>
              </a:tr>
              <a:tr h="178820">
                <a:tc>
                  <a:txBody>
                    <a:bodyPr/>
                    <a:lstStyle/>
                    <a:p>
                      <a:pPr>
                        <a:spcAft>
                          <a:spcPts val="0"/>
                        </a:spcAft>
                      </a:pPr>
                      <a:r>
                        <a:rPr lang="en-GB" sz="1100">
                          <a:effectLst/>
                          <a:latin typeface="Calibri" panose="020F0502020204030204" pitchFamily="34" charset="0"/>
                          <a:ea typeface="DengXian" panose="02010600030101010101" pitchFamily="2" charset="-122"/>
                          <a:cs typeface="Calibri" panose="020F0502020204030204" pitchFamily="34" charset="0"/>
                        </a:rPr>
                        <a:t>English (post-1900)</a:t>
                      </a:r>
                    </a:p>
                  </a:txBody>
                  <a:tcPr marL="68580" marR="68580" marT="0" marB="0">
                    <a:solidFill>
                      <a:schemeClr val="accent1">
                        <a:lumMod val="20000"/>
                        <a:lumOff val="80000"/>
                      </a:schemeClr>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038199535"/>
                  </a:ext>
                </a:extLst>
              </a:tr>
              <a:tr h="178820">
                <a:tc>
                  <a:txBody>
                    <a:bodyPr/>
                    <a:lstStyle/>
                    <a:p>
                      <a:pPr>
                        <a:spcAft>
                          <a:spcPts val="0"/>
                        </a:spcAft>
                      </a:pPr>
                      <a:r>
                        <a:rPr lang="en-GB" sz="1100">
                          <a:effectLst/>
                          <a:latin typeface="Calibri" panose="020F0502020204030204" pitchFamily="34" charset="0"/>
                          <a:ea typeface="DengXian" panose="02010600030101010101" pitchFamily="2" charset="-122"/>
                          <a:cs typeface="Calibri" panose="020F0502020204030204" pitchFamily="34" charset="0"/>
                        </a:rPr>
                        <a:t>Creative writing</a:t>
                      </a:r>
                    </a:p>
                  </a:txBody>
                  <a:tcPr marL="68580" marR="68580" marT="0" marB="0">
                    <a:solidFill>
                      <a:schemeClr val="accent1">
                        <a:lumMod val="20000"/>
                        <a:lumOff val="80000"/>
                      </a:schemeClr>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908804519"/>
                  </a:ext>
                </a:extLst>
              </a:tr>
              <a:tr h="178820">
                <a:tc>
                  <a:txBody>
                    <a:bodyPr/>
                    <a:lstStyle/>
                    <a:p>
                      <a:pPr>
                        <a:spcAft>
                          <a:spcPts val="0"/>
                        </a:spcAft>
                      </a:pPr>
                      <a:r>
                        <a:rPr lang="en-GB" sz="1100">
                          <a:effectLst/>
                        </a:rPr>
                        <a:t>Linguistics</a:t>
                      </a:r>
                      <a:endParaRPr lang="en-GB" sz="1100">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1">
                        <a:lumMod val="20000"/>
                        <a:lumOff val="80000"/>
                      </a:schemeClr>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89786479"/>
                  </a:ext>
                </a:extLst>
              </a:tr>
              <a:tr h="178820">
                <a:tc>
                  <a:txBody>
                    <a:bodyPr/>
                    <a:lstStyle/>
                    <a:p>
                      <a:pPr>
                        <a:spcAft>
                          <a:spcPts val="0"/>
                        </a:spcAft>
                      </a:pPr>
                      <a:r>
                        <a:rPr lang="en-GB" sz="1100">
                          <a:effectLst/>
                        </a:rPr>
                        <a:t>Modern Languages</a:t>
                      </a:r>
                      <a:endParaRPr lang="en-GB" sz="1100">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1">
                        <a:lumMod val="20000"/>
                        <a:lumOff val="80000"/>
                      </a:schemeClr>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55783561"/>
                  </a:ext>
                </a:extLst>
              </a:tr>
              <a:tr h="0">
                <a:tc>
                  <a:txBody>
                    <a:bodyPr/>
                    <a:lstStyle/>
                    <a:p>
                      <a:pPr>
                        <a:spcAft>
                          <a:spcPts val="0"/>
                        </a:spcAft>
                      </a:pPr>
                      <a:r>
                        <a:rPr lang="en-GB" sz="1100">
                          <a:effectLst/>
                        </a:rPr>
                        <a:t>Comparative Literature</a:t>
                      </a:r>
                      <a:endParaRPr lang="en-GB" sz="1100">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1">
                        <a:lumMod val="20000"/>
                        <a:lumOff val="80000"/>
                      </a:schemeClr>
                    </a:solidFill>
                  </a:tcPr>
                </a:tc>
                <a:tc vMerge="1">
                  <a:txBody>
                    <a:bodyPr/>
                    <a:lstStyle/>
                    <a:p>
                      <a:pPr algn="ctr">
                        <a:spcAft>
                          <a:spcPts val="0"/>
                        </a:spcAft>
                      </a:pPr>
                      <a:endParaRPr lang="en-GB" sz="1100">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nchor="ctr">
                    <a:solidFill>
                      <a:srgbClr val="BDD7EE">
                        <a:alpha val="40000"/>
                      </a:srgbClr>
                    </a:solidFill>
                  </a:tcPr>
                </a:tc>
                <a:tc vMerge="1">
                  <a:txBody>
                    <a:bodyPr/>
                    <a:lstStyle/>
                    <a:p>
                      <a:pPr algn="ctr">
                        <a:spcAft>
                          <a:spcPts val="0"/>
                        </a:spcAft>
                      </a:pPr>
                      <a:endParaRPr lang="en-GB" sz="1100">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nchor="ctr"/>
                </a:tc>
                <a:extLst>
                  <a:ext uri="{0D108BD9-81ED-4DB2-BD59-A6C34878D82A}">
                    <a16:rowId xmlns:a16="http://schemas.microsoft.com/office/drawing/2014/main" val="3100893453"/>
                  </a:ext>
                </a:extLst>
              </a:tr>
            </a:tbl>
          </a:graphicData>
        </a:graphic>
      </p:graphicFrame>
    </p:spTree>
    <p:extLst>
      <p:ext uri="{BB962C8B-B14F-4D97-AF65-F5344CB8AC3E}">
        <p14:creationId xmlns:p14="http://schemas.microsoft.com/office/powerpoint/2010/main" val="15040055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E523F85-15D8-E242-A00C-DFB5D41380D4}"/>
              </a:ext>
            </a:extLst>
          </p:cNvPr>
          <p:cNvSpPr txBox="1"/>
          <p:nvPr/>
        </p:nvSpPr>
        <p:spPr>
          <a:xfrm>
            <a:off x="890336" y="1313162"/>
            <a:ext cx="10411327" cy="5139869"/>
          </a:xfrm>
          <a:prstGeom prst="rect">
            <a:avLst/>
          </a:prstGeom>
          <a:noFill/>
        </p:spPr>
        <p:txBody>
          <a:bodyPr wrap="squar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alibri" panose="020F0502020204030204"/>
                <a:ea typeface="+mn-ea"/>
                <a:cs typeface="+mn-cs"/>
              </a:rPr>
              <a:t>Final Advice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a:defRPr/>
            </a:pPr>
            <a:r>
              <a:rPr kumimoji="0" lang="en-US" sz="2000" b="0" i="0" u="none" strike="noStrike" kern="1200" cap="none" spc="0" normalizeH="0" baseline="0" noProof="0" dirty="0">
                <a:ln>
                  <a:noFill/>
                </a:ln>
                <a:effectLst/>
                <a:uLnTx/>
                <a:uFillTx/>
                <a:latin typeface="Calibri" panose="020F0502020204030204"/>
                <a:ea typeface="+mn-ea"/>
                <a:cs typeface="+mn-cs"/>
              </a:rPr>
              <a:t>Competition is very strong </a:t>
            </a:r>
            <a:r>
              <a:rPr lang="en-US" sz="2000" dirty="0">
                <a:latin typeface="Calibri" panose="020F0502020204030204"/>
              </a:rPr>
              <a:t>(545 applications</a:t>
            </a:r>
            <a:r>
              <a:rPr kumimoji="0" lang="en-US" sz="2000" b="0" i="0" u="none" strike="noStrike" kern="1200" cap="none" spc="0" normalizeH="0" baseline="0" noProof="0" dirty="0">
                <a:ln>
                  <a:noFill/>
                </a:ln>
                <a:effectLst/>
                <a:uLnTx/>
                <a:uFillTx/>
                <a:latin typeface="Calibri" panose="020F0502020204030204"/>
                <a:ea typeface="+mn-ea"/>
                <a:cs typeface="+mn-cs"/>
              </a:rPr>
              <a:t> in </a:t>
            </a:r>
            <a:r>
              <a:rPr lang="en-US" sz="2000" dirty="0">
                <a:latin typeface="Calibri" panose="020F0502020204030204"/>
              </a:rPr>
              <a:t>2023</a:t>
            </a:r>
            <a:r>
              <a:rPr kumimoji="0" lang="en-US" sz="2000" b="0" i="0" u="none" strike="noStrike" kern="1200" cap="none" spc="0" normalizeH="0" baseline="0" noProof="0" dirty="0">
                <a:ln>
                  <a:noFill/>
                </a:ln>
                <a:effectLst/>
                <a:uLnTx/>
                <a:uFillTx/>
                <a:latin typeface="Calibri" panose="020F0502020204030204"/>
                <a:ea typeface="+mn-ea"/>
                <a:cs typeface="+mn-cs"/>
              </a:rPr>
              <a:t> for 81 places in the Open Competition)</a:t>
            </a:r>
            <a:endParaRPr lang="en-US" sz="2000" b="0" i="0" u="none" strike="noStrike" kern="1200" cap="none" spc="0" normalizeH="0" baseline="0" noProof="0" dirty="0">
              <a:ln>
                <a:noFill/>
              </a:ln>
              <a:effectLst/>
              <a:uLnTx/>
              <a:uFillTx/>
              <a:latin typeface="Calibri" panose="020F0502020204030204"/>
              <a:cs typeface="Calibri"/>
            </a:endParaRPr>
          </a:p>
          <a:p>
            <a:pPr lvl="0">
              <a:defRPr/>
            </a:pPr>
            <a:endParaRPr lang="en-US" sz="2000">
              <a:solidFill>
                <a:prstClr val="black"/>
              </a:solidFill>
              <a:latin typeface="Calibri" panose="020F0502020204030204"/>
            </a:endParaRPr>
          </a:p>
          <a:p>
            <a:pPr marL="342900" lvl="0" indent="-342900">
              <a:buFont typeface="Arial" panose="020B0604020202020204" pitchFamily="34" charset="0"/>
              <a:buChar char="•"/>
              <a:defRPr/>
            </a:pPr>
            <a:r>
              <a:rPr lang="en-US" sz="2000" dirty="0">
                <a:latin typeface="Calibri" panose="020F0502020204030204"/>
              </a:rPr>
              <a:t>Start</a:t>
            </a:r>
            <a:r>
              <a:rPr kumimoji="0" lang="en-US" sz="2000" b="0" i="0" u="none" strike="noStrike" kern="1200" cap="none" spc="0" normalizeH="0" baseline="0" noProof="0" dirty="0">
                <a:ln>
                  <a:noFill/>
                </a:ln>
                <a:effectLst/>
                <a:uLnTx/>
                <a:uFillTx/>
                <a:latin typeface="Calibri" panose="020F0502020204030204"/>
                <a:ea typeface="+mn-ea"/>
                <a:cs typeface="+mn-cs"/>
              </a:rPr>
              <a:t> thinking about your project as soon as possible;</a:t>
            </a:r>
            <a:endParaRPr lang="en-US" sz="2000" b="0" i="0" u="none" strike="noStrike" kern="1200" cap="none" spc="0" normalizeH="0" baseline="0" noProof="0" dirty="0">
              <a:ln>
                <a:noFill/>
              </a:ln>
              <a:effectLst/>
              <a:uLnTx/>
              <a:uFillTx/>
              <a:latin typeface="Calibri" panose="020F0502020204030204"/>
              <a:cs typeface="Calibri"/>
            </a:endParaRPr>
          </a:p>
          <a:p>
            <a:pPr marL="342900" lvl="0" indent="-342900">
              <a:buFont typeface="Arial" panose="020B0604020202020204" pitchFamily="34" charset="0"/>
              <a:buChar char="•"/>
              <a:defRPr/>
            </a:pPr>
            <a:endParaRPr lang="en-US" sz="2000">
              <a:solidFill>
                <a:prstClr val="black"/>
              </a:solidFill>
              <a:latin typeface="Calibri" panose="020F0502020204030204"/>
            </a:endParaRPr>
          </a:p>
          <a:p>
            <a:pPr marL="342900" indent="-342900">
              <a:buFont typeface="Arial" panose="020B0604020202020204" pitchFamily="34" charset="0"/>
              <a:buChar char="•"/>
              <a:defRPr/>
            </a:pPr>
            <a:r>
              <a:rPr kumimoji="0" lang="en-US" sz="2000" b="0" i="0" u="none" strike="noStrike" kern="1200" cap="none" spc="0" normalizeH="0" baseline="0" noProof="0" dirty="0">
                <a:ln>
                  <a:noFill/>
                </a:ln>
                <a:effectLst/>
                <a:uLnTx/>
                <a:uFillTx/>
                <a:latin typeface="Calibri" panose="020F0502020204030204"/>
                <a:ea typeface="+mn-ea"/>
                <a:cs typeface="+mn-cs"/>
              </a:rPr>
              <a:t>Look at the LAHP website to find out more abou</a:t>
            </a:r>
            <a:r>
              <a:rPr lang="en-US" sz="2000" dirty="0">
                <a:latin typeface="Calibri" panose="020F0502020204030204"/>
              </a:rPr>
              <a:t>t current PhD research projects; </a:t>
            </a:r>
            <a:endParaRPr lang="en-US" sz="2000" b="0" i="0" u="none" strike="noStrike" kern="1200" cap="none" spc="0" normalizeH="0" baseline="0" noProof="0" dirty="0">
              <a:ln>
                <a:noFill/>
              </a:ln>
              <a:effectLst/>
              <a:uLnTx/>
              <a:uFillTx/>
              <a:latin typeface="Calibri" panose="020F0502020204030204"/>
              <a:cs typeface="Calibri"/>
            </a:endParaRPr>
          </a:p>
          <a:p>
            <a:pPr marL="342900" lvl="0" indent="-342900">
              <a:buFont typeface="Arial" panose="020B0604020202020204" pitchFamily="34" charset="0"/>
              <a:buChar char="•"/>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342900" lvl="0" indent="-342900">
              <a:buFont typeface="Arial" panose="020B0604020202020204" pitchFamily="34" charset="0"/>
              <a:buChar char="•"/>
              <a:defRPr/>
            </a:pPr>
            <a:r>
              <a:rPr lang="en-US" sz="2000" dirty="0">
                <a:latin typeface="Calibri" panose="020F0502020204030204"/>
              </a:rPr>
              <a:t>Find a potential supervisor as soon as you have a project in mind (following the process appropriate to your HEI);</a:t>
            </a:r>
            <a:endParaRPr lang="en-US" sz="2000" dirty="0">
              <a:latin typeface="Calibri" panose="020F0502020204030204"/>
              <a:cs typeface="Calibri"/>
            </a:endParaRPr>
          </a:p>
          <a:p>
            <a:pPr marL="342900" lvl="0" indent="-342900">
              <a:buFont typeface="Arial" panose="020B0604020202020204" pitchFamily="34" charset="0"/>
              <a:buChar char="•"/>
              <a:defRPr/>
            </a:pPr>
            <a:endParaRPr lang="en-US" sz="2000">
              <a:solidFill>
                <a:prstClr val="black"/>
              </a:solidFill>
              <a:latin typeface="Calibri" panose="020F0502020204030204"/>
            </a:endParaRPr>
          </a:p>
          <a:p>
            <a:pPr marL="342900" lvl="0" indent="-342900">
              <a:buFont typeface="Arial" panose="020B0604020202020204" pitchFamily="34" charset="0"/>
              <a:buChar char="•"/>
              <a:defRPr/>
            </a:pPr>
            <a:r>
              <a:rPr kumimoji="0" lang="en-US" sz="2000" b="0" i="0" u="none" strike="noStrike" kern="1200" cap="none" spc="0" normalizeH="0" baseline="0" noProof="0" dirty="0">
                <a:ln>
                  <a:noFill/>
                </a:ln>
                <a:effectLst/>
                <a:uLnTx/>
                <a:uFillTx/>
                <a:latin typeface="Calibri" panose="020F0502020204030204"/>
                <a:ea typeface="+mn-ea"/>
                <a:cs typeface="+mn-cs"/>
              </a:rPr>
              <a:t>Ta</a:t>
            </a:r>
            <a:r>
              <a:rPr lang="en-US" sz="2000" dirty="0">
                <a:latin typeface="Calibri" panose="020F0502020204030204"/>
              </a:rPr>
              <a:t>ke your time in writing your research proposal and personal statement;</a:t>
            </a:r>
            <a:endParaRPr lang="en-US" sz="2000" dirty="0">
              <a:latin typeface="Calibri" panose="020F0502020204030204"/>
              <a:cs typeface="Calibri"/>
            </a:endParaRPr>
          </a:p>
          <a:p>
            <a:pPr marL="342900" lvl="0" indent="-342900">
              <a:buFont typeface="Arial" panose="020B0604020202020204" pitchFamily="34" charset="0"/>
              <a:buChar char="•"/>
              <a:defRPr/>
            </a:pPr>
            <a:endParaRPr lang="en-US" sz="2000">
              <a:solidFill>
                <a:prstClr val="black"/>
              </a:solidFill>
              <a:latin typeface="Calibri" panose="020F0502020204030204"/>
            </a:endParaRPr>
          </a:p>
          <a:p>
            <a:pPr marL="342900" indent="-342900">
              <a:buFont typeface="Arial" panose="020B0604020202020204" pitchFamily="34" charset="0"/>
              <a:buChar char="•"/>
              <a:defRPr/>
            </a:pPr>
            <a:r>
              <a:rPr lang="en-US" sz="2000" dirty="0">
                <a:latin typeface="Calibri" panose="020F0502020204030204"/>
              </a:rPr>
              <a:t>Read the online guidance when you are completing the application form. </a:t>
            </a:r>
            <a:endParaRPr lang="en-US" sz="2000" dirty="0">
              <a:latin typeface="Calibri" panose="020F0502020204030204"/>
              <a:cs typeface="Calibri"/>
            </a:endParaRPr>
          </a:p>
          <a:p>
            <a:pPr lvl="0">
              <a:defRPr/>
            </a:pPr>
            <a:endParaRPr lang="en-US" sz="2000">
              <a:solidFill>
                <a:prstClr val="black"/>
              </a:solidFill>
              <a:latin typeface="Calibri" panose="020F0502020204030204"/>
            </a:endParaRPr>
          </a:p>
          <a:p>
            <a:pPr marL="342900" lvl="0" indent="-342900">
              <a:buFont typeface="Arial" panose="020B0604020202020204" pitchFamily="34" charset="0"/>
              <a:buChar char="•"/>
              <a:defRPr/>
            </a:pPr>
            <a:endParaRPr lang="en-US" sz="2000">
              <a:solidFill>
                <a:prstClr val="black"/>
              </a:solidFill>
              <a:latin typeface="Calibri" panose="020F0502020204030204"/>
            </a:endParaRPr>
          </a:p>
        </p:txBody>
      </p:sp>
    </p:spTree>
    <p:extLst>
      <p:ext uri="{BB962C8B-B14F-4D97-AF65-F5344CB8AC3E}">
        <p14:creationId xmlns:p14="http://schemas.microsoft.com/office/powerpoint/2010/main" val="32531018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E523F85-15D8-E242-A00C-DFB5D41380D4}"/>
              </a:ext>
            </a:extLst>
          </p:cNvPr>
          <p:cNvSpPr txBox="1"/>
          <p:nvPr/>
        </p:nvSpPr>
        <p:spPr>
          <a:xfrm>
            <a:off x="890336" y="1977126"/>
            <a:ext cx="104113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a:solidFill>
                  <a:prstClr val="black"/>
                </a:solidFill>
                <a:latin typeface="Calibri" panose="020F0502020204030204"/>
              </a:rPr>
              <a:t>Thank you &amp; good luck!</a:t>
            </a:r>
            <a:endParaRPr kumimoji="0" lang="en-US" sz="5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D1649377-A3D1-4DAD-AA9A-CB3481CBB683}"/>
              </a:ext>
            </a:extLst>
          </p:cNvPr>
          <p:cNvSpPr txBox="1"/>
          <p:nvPr/>
        </p:nvSpPr>
        <p:spPr>
          <a:xfrm>
            <a:off x="561471" y="3561464"/>
            <a:ext cx="11031815" cy="1077218"/>
          </a:xfrm>
          <a:prstGeom prst="rect">
            <a:avLst/>
          </a:prstGeom>
          <a:noFill/>
        </p:spPr>
        <p:txBody>
          <a:bodyPr wrap="square" rtlCol="0">
            <a:spAutoFit/>
          </a:bodyPr>
          <a:lstStyle/>
          <a:p>
            <a:pPr algn="ctr"/>
            <a:r>
              <a:rPr lang="en-GB" sz="3200">
                <a:hlinkClick r:id="rId3"/>
              </a:rPr>
              <a:t>https://www.lahp.ac.uk/prospective-students/how-to-apply-for-an-open-studentship/</a:t>
            </a:r>
            <a:r>
              <a:rPr lang="en-GB" sz="3200"/>
              <a:t> </a:t>
            </a:r>
          </a:p>
        </p:txBody>
      </p:sp>
    </p:spTree>
    <p:extLst>
      <p:ext uri="{BB962C8B-B14F-4D97-AF65-F5344CB8AC3E}">
        <p14:creationId xmlns:p14="http://schemas.microsoft.com/office/powerpoint/2010/main" val="6315769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E523F85-15D8-E242-A00C-DFB5D41380D4}"/>
              </a:ext>
            </a:extLst>
          </p:cNvPr>
          <p:cNvSpPr txBox="1"/>
          <p:nvPr/>
        </p:nvSpPr>
        <p:spPr>
          <a:xfrm>
            <a:off x="890336" y="2782669"/>
            <a:ext cx="104113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prstClr val="black"/>
                </a:solidFill>
                <a:effectLst/>
                <a:uLnTx/>
                <a:uFillTx/>
                <a:latin typeface="Calibri" panose="020F0502020204030204"/>
                <a:ea typeface="+mn-ea"/>
                <a:cs typeface="+mn-cs"/>
              </a:rPr>
              <a:t>Any Questions?</a:t>
            </a:r>
            <a:endParaRPr kumimoji="0" lang="en-US" sz="5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55262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08E842D-206F-CEC1-1561-D178666CD853}"/>
              </a:ext>
            </a:extLst>
          </p:cNvPr>
          <p:cNvPicPr>
            <a:picLocks noChangeAspect="1"/>
          </p:cNvPicPr>
          <p:nvPr/>
        </p:nvPicPr>
        <p:blipFill>
          <a:blip r:embed="rId2"/>
          <a:stretch>
            <a:fillRect/>
          </a:stretch>
        </p:blipFill>
        <p:spPr>
          <a:xfrm>
            <a:off x="903848" y="2086793"/>
            <a:ext cx="5462238" cy="3343623"/>
          </a:xfrm>
          <a:prstGeom prst="rect">
            <a:avLst/>
          </a:prstGeom>
        </p:spPr>
      </p:pic>
      <p:pic>
        <p:nvPicPr>
          <p:cNvPr id="9" name="Picture 8">
            <a:extLst>
              <a:ext uri="{FF2B5EF4-FFF2-40B4-BE49-F238E27FC236}">
                <a16:creationId xmlns:a16="http://schemas.microsoft.com/office/drawing/2014/main" id="{6DB6D036-C243-E949-C672-8C4B2A637EF0}"/>
              </a:ext>
            </a:extLst>
          </p:cNvPr>
          <p:cNvPicPr>
            <a:picLocks noChangeAspect="1"/>
          </p:cNvPicPr>
          <p:nvPr/>
        </p:nvPicPr>
        <p:blipFill>
          <a:blip r:embed="rId3"/>
          <a:stretch>
            <a:fillRect/>
          </a:stretch>
        </p:blipFill>
        <p:spPr>
          <a:xfrm>
            <a:off x="6366086" y="2086793"/>
            <a:ext cx="4104282" cy="3144137"/>
          </a:xfrm>
          <a:prstGeom prst="rect">
            <a:avLst/>
          </a:prstGeom>
        </p:spPr>
      </p:pic>
    </p:spTree>
    <p:extLst>
      <p:ext uri="{BB962C8B-B14F-4D97-AF65-F5344CB8AC3E}">
        <p14:creationId xmlns:p14="http://schemas.microsoft.com/office/powerpoint/2010/main" val="2932763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C76C982B-9C39-4A89-98B4-8C258FE23A12}"/>
              </a:ext>
            </a:extLst>
          </p:cNvPr>
          <p:cNvGraphicFramePr>
            <a:graphicFrameLocks noGrp="1"/>
          </p:cNvGraphicFramePr>
          <p:nvPr>
            <p:extLst>
              <p:ext uri="{D42A27DB-BD31-4B8C-83A1-F6EECF244321}">
                <p14:modId xmlns:p14="http://schemas.microsoft.com/office/powerpoint/2010/main" val="829341221"/>
              </p:ext>
            </p:extLst>
          </p:nvPr>
        </p:nvGraphicFramePr>
        <p:xfrm>
          <a:off x="824948" y="1945640"/>
          <a:ext cx="10336695" cy="2743200"/>
        </p:xfrm>
        <a:graphic>
          <a:graphicData uri="http://schemas.openxmlformats.org/drawingml/2006/table">
            <a:tbl>
              <a:tblPr firstRow="1" bandRow="1">
                <a:tableStyleId>{5C22544A-7EE6-4342-B048-85BDC9FD1C3A}</a:tableStyleId>
              </a:tblPr>
              <a:tblGrid>
                <a:gridCol w="2749897">
                  <a:extLst>
                    <a:ext uri="{9D8B030D-6E8A-4147-A177-3AD203B41FA5}">
                      <a16:colId xmlns:a16="http://schemas.microsoft.com/office/drawing/2014/main" val="1135729099"/>
                    </a:ext>
                  </a:extLst>
                </a:gridCol>
                <a:gridCol w="7586798">
                  <a:extLst>
                    <a:ext uri="{9D8B030D-6E8A-4147-A177-3AD203B41FA5}">
                      <a16:colId xmlns:a16="http://schemas.microsoft.com/office/drawing/2014/main" val="986953914"/>
                    </a:ext>
                  </a:extLst>
                </a:gridCol>
              </a:tblGrid>
              <a:tr h="370840">
                <a:tc>
                  <a:txBody>
                    <a:bodyPr/>
                    <a:lstStyle/>
                    <a:p>
                      <a:r>
                        <a:rPr lang="en-GB" sz="2400" dirty="0"/>
                        <a:t>LAHP Team </a:t>
                      </a:r>
                    </a:p>
                  </a:txBody>
                  <a:tcPr/>
                </a:tc>
                <a:tc>
                  <a:txBody>
                    <a:bodyPr/>
                    <a:lstStyle/>
                    <a:p>
                      <a:endParaRPr lang="en-GB" sz="2400"/>
                    </a:p>
                  </a:txBody>
                  <a:tcPr/>
                </a:tc>
                <a:extLst>
                  <a:ext uri="{0D108BD9-81ED-4DB2-BD59-A6C34878D82A}">
                    <a16:rowId xmlns:a16="http://schemas.microsoft.com/office/drawing/2014/main" val="284893273"/>
                  </a:ext>
                </a:extLst>
              </a:tr>
              <a:tr h="370840">
                <a:tc>
                  <a:txBody>
                    <a:bodyPr/>
                    <a:lstStyle/>
                    <a:p>
                      <a:r>
                        <a:rPr lang="en-GB" sz="2400" dirty="0"/>
                        <a:t>Prof. Johanna Malt</a:t>
                      </a:r>
                    </a:p>
                  </a:txBody>
                  <a:tcPr/>
                </a:tc>
                <a:tc>
                  <a:txBody>
                    <a:bodyPr/>
                    <a:lstStyle/>
                    <a:p>
                      <a:r>
                        <a:rPr lang="en-GB" sz="2400" dirty="0"/>
                        <a:t>Director</a:t>
                      </a:r>
                    </a:p>
                  </a:txBody>
                  <a:tcPr/>
                </a:tc>
                <a:extLst>
                  <a:ext uri="{0D108BD9-81ED-4DB2-BD59-A6C34878D82A}">
                    <a16:rowId xmlns:a16="http://schemas.microsoft.com/office/drawing/2014/main" val="2497916635"/>
                  </a:ext>
                </a:extLst>
              </a:tr>
              <a:tr h="370840">
                <a:tc>
                  <a:txBody>
                    <a:bodyPr/>
                    <a:lstStyle/>
                    <a:p>
                      <a:pPr lvl="0">
                        <a:buNone/>
                      </a:pPr>
                      <a:r>
                        <a:rPr lang="en-GB" sz="2400" dirty="0"/>
                        <a:t>Prof. Tony Fisher</a:t>
                      </a:r>
                    </a:p>
                  </a:txBody>
                  <a:tcPr/>
                </a:tc>
                <a:tc>
                  <a:txBody>
                    <a:bodyPr/>
                    <a:lstStyle/>
                    <a:p>
                      <a:r>
                        <a:rPr lang="en-GB" sz="2400" dirty="0"/>
                        <a:t>Deputy Director (Training &amp; Cohort Development) </a:t>
                      </a:r>
                    </a:p>
                  </a:txBody>
                  <a:tcPr/>
                </a:tc>
                <a:extLst>
                  <a:ext uri="{0D108BD9-81ED-4DB2-BD59-A6C34878D82A}">
                    <a16:rowId xmlns:a16="http://schemas.microsoft.com/office/drawing/2014/main" val="459216808"/>
                  </a:ext>
                </a:extLst>
              </a:tr>
              <a:tr h="370840">
                <a:tc>
                  <a:txBody>
                    <a:bodyPr/>
                    <a:lstStyle/>
                    <a:p>
                      <a:r>
                        <a:rPr lang="en-GB" sz="2400" dirty="0"/>
                        <a:t>Dr Marquard Smith</a:t>
                      </a:r>
                    </a:p>
                  </a:txBody>
                  <a:tcPr/>
                </a:tc>
                <a:tc>
                  <a:txBody>
                    <a:bodyPr/>
                    <a:lstStyle/>
                    <a:p>
                      <a:r>
                        <a:rPr lang="en-GB" sz="2400" dirty="0"/>
                        <a:t>Deputy Director (Collaborations &amp; Partnerships)</a:t>
                      </a:r>
                    </a:p>
                  </a:txBody>
                  <a:tcPr/>
                </a:tc>
                <a:extLst>
                  <a:ext uri="{0D108BD9-81ED-4DB2-BD59-A6C34878D82A}">
                    <a16:rowId xmlns:a16="http://schemas.microsoft.com/office/drawing/2014/main" val="2931938044"/>
                  </a:ext>
                </a:extLst>
              </a:tr>
              <a:tr h="370840">
                <a:tc>
                  <a:txBody>
                    <a:bodyPr/>
                    <a:lstStyle/>
                    <a:p>
                      <a:r>
                        <a:rPr lang="en-GB" sz="2400" dirty="0" err="1"/>
                        <a:t>Mispa</a:t>
                      </a:r>
                      <a:r>
                        <a:rPr lang="en-GB" sz="2400" dirty="0"/>
                        <a:t> Same-</a:t>
                      </a:r>
                      <a:r>
                        <a:rPr lang="en-GB" sz="2400" dirty="0" err="1"/>
                        <a:t>Essaka</a:t>
                      </a:r>
                      <a:endParaRPr lang="en-GB" sz="2400" dirty="0"/>
                    </a:p>
                  </a:txBody>
                  <a:tcPr/>
                </a:tc>
                <a:tc>
                  <a:txBody>
                    <a:bodyPr/>
                    <a:lstStyle/>
                    <a:p>
                      <a:r>
                        <a:rPr lang="en-GB" sz="2400" dirty="0"/>
                        <a:t>Manager</a:t>
                      </a:r>
                    </a:p>
                  </a:txBody>
                  <a:tcPr/>
                </a:tc>
                <a:extLst>
                  <a:ext uri="{0D108BD9-81ED-4DB2-BD59-A6C34878D82A}">
                    <a16:rowId xmlns:a16="http://schemas.microsoft.com/office/drawing/2014/main" val="1050951902"/>
                  </a:ext>
                </a:extLst>
              </a:tr>
              <a:tr h="370840">
                <a:tc>
                  <a:txBody>
                    <a:bodyPr/>
                    <a:lstStyle/>
                    <a:p>
                      <a:r>
                        <a:rPr lang="en-GB" sz="2400" dirty="0"/>
                        <a:t>Gillian Harrison</a:t>
                      </a:r>
                    </a:p>
                  </a:txBody>
                  <a:tcPr/>
                </a:tc>
                <a:tc>
                  <a:txBody>
                    <a:bodyPr/>
                    <a:lstStyle/>
                    <a:p>
                      <a:r>
                        <a:rPr lang="en-GB" sz="2400" dirty="0"/>
                        <a:t>Senior Support Officer</a:t>
                      </a:r>
                    </a:p>
                  </a:txBody>
                  <a:tcPr/>
                </a:tc>
                <a:extLst>
                  <a:ext uri="{0D108BD9-81ED-4DB2-BD59-A6C34878D82A}">
                    <a16:rowId xmlns:a16="http://schemas.microsoft.com/office/drawing/2014/main" val="333414925"/>
                  </a:ext>
                </a:extLst>
              </a:tr>
            </a:tbl>
          </a:graphicData>
        </a:graphic>
      </p:graphicFrame>
      <p:sp>
        <p:nvSpPr>
          <p:cNvPr id="3" name="TextBox 2">
            <a:extLst>
              <a:ext uri="{FF2B5EF4-FFF2-40B4-BE49-F238E27FC236}">
                <a16:creationId xmlns:a16="http://schemas.microsoft.com/office/drawing/2014/main" id="{626E4C83-7900-4C35-9241-9BF9FF62E21D}"/>
              </a:ext>
            </a:extLst>
          </p:cNvPr>
          <p:cNvSpPr txBox="1"/>
          <p:nvPr/>
        </p:nvSpPr>
        <p:spPr>
          <a:xfrm>
            <a:off x="1861457" y="5431971"/>
            <a:ext cx="87956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www.lahp.ac.uk</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a:ln>
                  <a:noFill/>
                </a:ln>
                <a:solidFill>
                  <a:srgbClr val="4472C4"/>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info.lahp@london.ac.uk</a:t>
            </a:r>
            <a:r>
              <a:rPr kumimoji="0" lang="en-GB" sz="2400" b="0" i="0" u="none" strike="noStrike" kern="1200" cap="none" spc="0" normalizeH="0" baseline="0" noProof="0">
                <a:ln>
                  <a:noFill/>
                </a:ln>
                <a:solidFill>
                  <a:srgbClr val="4472C4"/>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193668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839004-297A-4AA3-B886-29D8B842878C}"/>
              </a:ext>
            </a:extLst>
          </p:cNvPr>
          <p:cNvPicPr>
            <a:picLocks noChangeAspect="1"/>
          </p:cNvPicPr>
          <p:nvPr/>
        </p:nvPicPr>
        <p:blipFill rotWithShape="1">
          <a:blip r:embed="rId2"/>
          <a:srcRect t="6416" r="-3" b="12752"/>
          <a:stretch/>
        </p:blipFill>
        <p:spPr>
          <a:xfrm>
            <a:off x="6096000" y="349806"/>
            <a:ext cx="5728548" cy="3079194"/>
          </a:xfrm>
          <a:prstGeom prst="rect">
            <a:avLst/>
          </a:prstGeom>
        </p:spPr>
      </p:pic>
      <p:pic>
        <p:nvPicPr>
          <p:cNvPr id="2" name="Picture 1">
            <a:extLst>
              <a:ext uri="{FF2B5EF4-FFF2-40B4-BE49-F238E27FC236}">
                <a16:creationId xmlns:a16="http://schemas.microsoft.com/office/drawing/2014/main" id="{8AAB15AC-55BA-496F-B475-D000FF32D5BB}"/>
              </a:ext>
            </a:extLst>
          </p:cNvPr>
          <p:cNvPicPr>
            <a:picLocks noChangeAspect="1"/>
          </p:cNvPicPr>
          <p:nvPr/>
        </p:nvPicPr>
        <p:blipFill rotWithShape="1">
          <a:blip r:embed="rId3"/>
          <a:srcRect t="9133" r="-3" b="10638"/>
          <a:stretch/>
        </p:blipFill>
        <p:spPr>
          <a:xfrm>
            <a:off x="6096000" y="3628522"/>
            <a:ext cx="5728547" cy="3079194"/>
          </a:xfrm>
          <a:prstGeom prst="rect">
            <a:avLst/>
          </a:prstGeom>
        </p:spPr>
      </p:pic>
      <p:pic>
        <p:nvPicPr>
          <p:cNvPr id="3" name="Picture 2">
            <a:extLst>
              <a:ext uri="{FF2B5EF4-FFF2-40B4-BE49-F238E27FC236}">
                <a16:creationId xmlns:a16="http://schemas.microsoft.com/office/drawing/2014/main" id="{230E2A23-EAC9-46EB-BA56-1EEDD1D2A58E}"/>
              </a:ext>
            </a:extLst>
          </p:cNvPr>
          <p:cNvPicPr>
            <a:picLocks noChangeAspect="1"/>
          </p:cNvPicPr>
          <p:nvPr/>
        </p:nvPicPr>
        <p:blipFill rotWithShape="1">
          <a:blip r:embed="rId4"/>
          <a:srcRect t="18984" r="-3" b="6359"/>
          <a:stretch/>
        </p:blipFill>
        <p:spPr>
          <a:xfrm>
            <a:off x="321729" y="3660609"/>
            <a:ext cx="5728548" cy="3047107"/>
          </a:xfrm>
          <a:prstGeom prst="rect">
            <a:avLst/>
          </a:prstGeom>
        </p:spPr>
      </p:pic>
      <p:pic>
        <p:nvPicPr>
          <p:cNvPr id="5" name="Picture 4">
            <a:extLst>
              <a:ext uri="{FF2B5EF4-FFF2-40B4-BE49-F238E27FC236}">
                <a16:creationId xmlns:a16="http://schemas.microsoft.com/office/drawing/2014/main" id="{73ADBB58-D7DC-4531-832A-8FE3667E9214}"/>
              </a:ext>
            </a:extLst>
          </p:cNvPr>
          <p:cNvPicPr>
            <a:picLocks noChangeAspect="1"/>
          </p:cNvPicPr>
          <p:nvPr/>
        </p:nvPicPr>
        <p:blipFill rotWithShape="1">
          <a:blip r:embed="rId5"/>
          <a:srcRect t="4942" r="-3" b="9949"/>
          <a:stretch/>
        </p:blipFill>
        <p:spPr>
          <a:xfrm>
            <a:off x="321730" y="365849"/>
            <a:ext cx="5728547" cy="3047107"/>
          </a:xfrm>
          <a:prstGeom prst="rect">
            <a:avLst/>
          </a:prstGeom>
        </p:spPr>
      </p:pic>
      <p:pic>
        <p:nvPicPr>
          <p:cNvPr id="6" name="Picture 5">
            <a:extLst>
              <a:ext uri="{FF2B5EF4-FFF2-40B4-BE49-F238E27FC236}">
                <a16:creationId xmlns:a16="http://schemas.microsoft.com/office/drawing/2014/main" id="{5A1262DA-F5DE-413E-8BE9-C993AEB70EA0}"/>
              </a:ext>
            </a:extLst>
          </p:cNvPr>
          <p:cNvPicPr>
            <a:picLocks noChangeAspect="1"/>
          </p:cNvPicPr>
          <p:nvPr/>
        </p:nvPicPr>
        <p:blipFill>
          <a:blip r:embed="rId6"/>
          <a:stretch>
            <a:fillRect/>
          </a:stretch>
        </p:blipFill>
        <p:spPr>
          <a:xfrm>
            <a:off x="3938277" y="5519716"/>
            <a:ext cx="2112000" cy="1188000"/>
          </a:xfrm>
          <a:prstGeom prst="rect">
            <a:avLst/>
          </a:prstGeom>
        </p:spPr>
      </p:pic>
      <p:pic>
        <p:nvPicPr>
          <p:cNvPr id="7" name="Picture 6">
            <a:extLst>
              <a:ext uri="{FF2B5EF4-FFF2-40B4-BE49-F238E27FC236}">
                <a16:creationId xmlns:a16="http://schemas.microsoft.com/office/drawing/2014/main" id="{41BDC63E-C5F2-4CA9-B0DC-AD11B2A4BC9F}"/>
              </a:ext>
            </a:extLst>
          </p:cNvPr>
          <p:cNvPicPr>
            <a:picLocks noChangeAspect="1"/>
          </p:cNvPicPr>
          <p:nvPr/>
        </p:nvPicPr>
        <p:blipFill>
          <a:blip r:embed="rId7"/>
          <a:stretch>
            <a:fillRect/>
          </a:stretch>
        </p:blipFill>
        <p:spPr>
          <a:xfrm>
            <a:off x="4345016" y="2149045"/>
            <a:ext cx="1705261" cy="1296000"/>
          </a:xfrm>
          <a:prstGeom prst="rect">
            <a:avLst/>
          </a:prstGeom>
        </p:spPr>
      </p:pic>
      <p:pic>
        <p:nvPicPr>
          <p:cNvPr id="8" name="Picture 7">
            <a:extLst>
              <a:ext uri="{FF2B5EF4-FFF2-40B4-BE49-F238E27FC236}">
                <a16:creationId xmlns:a16="http://schemas.microsoft.com/office/drawing/2014/main" id="{C9A6F04E-EE02-44E3-B0D4-B8ABBF8D898E}"/>
              </a:ext>
            </a:extLst>
          </p:cNvPr>
          <p:cNvPicPr>
            <a:picLocks noChangeAspect="1"/>
          </p:cNvPicPr>
          <p:nvPr/>
        </p:nvPicPr>
        <p:blipFill>
          <a:blip r:embed="rId8"/>
          <a:stretch>
            <a:fillRect/>
          </a:stretch>
        </p:blipFill>
        <p:spPr>
          <a:xfrm>
            <a:off x="9389636" y="2313000"/>
            <a:ext cx="2434911" cy="1116000"/>
          </a:xfrm>
          <a:prstGeom prst="rect">
            <a:avLst/>
          </a:prstGeom>
        </p:spPr>
      </p:pic>
      <p:pic>
        <p:nvPicPr>
          <p:cNvPr id="9" name="Picture 8">
            <a:extLst>
              <a:ext uri="{FF2B5EF4-FFF2-40B4-BE49-F238E27FC236}">
                <a16:creationId xmlns:a16="http://schemas.microsoft.com/office/drawing/2014/main" id="{32722349-4F68-4B14-A6D9-0F8996F02518}"/>
              </a:ext>
            </a:extLst>
          </p:cNvPr>
          <p:cNvPicPr>
            <a:picLocks noChangeAspect="1"/>
          </p:cNvPicPr>
          <p:nvPr/>
        </p:nvPicPr>
        <p:blipFill>
          <a:blip r:embed="rId9"/>
          <a:stretch>
            <a:fillRect/>
          </a:stretch>
        </p:blipFill>
        <p:spPr>
          <a:xfrm>
            <a:off x="8878406" y="5735716"/>
            <a:ext cx="2946141" cy="972000"/>
          </a:xfrm>
          <a:prstGeom prst="rect">
            <a:avLst/>
          </a:prstGeom>
        </p:spPr>
      </p:pic>
    </p:spTree>
    <p:extLst>
      <p:ext uri="{BB962C8B-B14F-4D97-AF65-F5344CB8AC3E}">
        <p14:creationId xmlns:p14="http://schemas.microsoft.com/office/powerpoint/2010/main" val="33210519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E0964E5-A7C0-4E7A-81A0-1FD88D2A510A}"/>
              </a:ext>
            </a:extLst>
          </p:cNvPr>
          <p:cNvPicPr>
            <a:picLocks noChangeAspect="1"/>
          </p:cNvPicPr>
          <p:nvPr/>
        </p:nvPicPr>
        <p:blipFill rotWithShape="1">
          <a:blip r:embed="rId2"/>
          <a:srcRect t="13998" r="-3" b="-3"/>
          <a:stretch/>
        </p:blipFill>
        <p:spPr>
          <a:xfrm>
            <a:off x="367452" y="288764"/>
            <a:ext cx="5728548" cy="3079194"/>
          </a:xfrm>
          <a:prstGeom prst="rect">
            <a:avLst/>
          </a:prstGeom>
        </p:spPr>
      </p:pic>
      <p:pic>
        <p:nvPicPr>
          <p:cNvPr id="5" name="Picture 4">
            <a:extLst>
              <a:ext uri="{FF2B5EF4-FFF2-40B4-BE49-F238E27FC236}">
                <a16:creationId xmlns:a16="http://schemas.microsoft.com/office/drawing/2014/main" id="{4CC336E8-1805-463E-8EE3-6C77181DDE49}"/>
              </a:ext>
            </a:extLst>
          </p:cNvPr>
          <p:cNvPicPr>
            <a:picLocks noChangeAspect="1"/>
          </p:cNvPicPr>
          <p:nvPr/>
        </p:nvPicPr>
        <p:blipFill rotWithShape="1">
          <a:blip r:embed="rId3"/>
          <a:srcRect t="12636" r="-3" b="2256"/>
          <a:stretch/>
        </p:blipFill>
        <p:spPr>
          <a:xfrm>
            <a:off x="6096000" y="320851"/>
            <a:ext cx="5728548" cy="3047107"/>
          </a:xfrm>
          <a:prstGeom prst="rect">
            <a:avLst/>
          </a:prstGeom>
        </p:spPr>
      </p:pic>
      <p:pic>
        <p:nvPicPr>
          <p:cNvPr id="4" name="Picture 3">
            <a:extLst>
              <a:ext uri="{FF2B5EF4-FFF2-40B4-BE49-F238E27FC236}">
                <a16:creationId xmlns:a16="http://schemas.microsoft.com/office/drawing/2014/main" id="{D687766C-DE18-4E28-A2F9-C4D0A0BED32F}"/>
              </a:ext>
            </a:extLst>
          </p:cNvPr>
          <p:cNvPicPr>
            <a:picLocks noChangeAspect="1"/>
          </p:cNvPicPr>
          <p:nvPr/>
        </p:nvPicPr>
        <p:blipFill rotWithShape="1">
          <a:blip r:embed="rId4"/>
          <a:srcRect t="5437" r="-3" b="-3"/>
          <a:stretch/>
        </p:blipFill>
        <p:spPr>
          <a:xfrm>
            <a:off x="367452" y="3555999"/>
            <a:ext cx="5728547" cy="3047107"/>
          </a:xfrm>
          <a:prstGeom prst="rect">
            <a:avLst/>
          </a:prstGeom>
        </p:spPr>
      </p:pic>
      <p:pic>
        <p:nvPicPr>
          <p:cNvPr id="7" name="Picture 6">
            <a:extLst>
              <a:ext uri="{FF2B5EF4-FFF2-40B4-BE49-F238E27FC236}">
                <a16:creationId xmlns:a16="http://schemas.microsoft.com/office/drawing/2014/main" id="{46D9F23C-A91B-428F-A9B0-A9DA9EA2AD77}"/>
              </a:ext>
            </a:extLst>
          </p:cNvPr>
          <p:cNvPicPr>
            <a:picLocks noChangeAspect="1"/>
          </p:cNvPicPr>
          <p:nvPr/>
        </p:nvPicPr>
        <p:blipFill>
          <a:blip r:embed="rId5"/>
          <a:stretch>
            <a:fillRect/>
          </a:stretch>
        </p:blipFill>
        <p:spPr>
          <a:xfrm>
            <a:off x="6093811" y="3555999"/>
            <a:ext cx="5730737" cy="3078747"/>
          </a:xfrm>
          <a:prstGeom prst="rect">
            <a:avLst/>
          </a:prstGeom>
        </p:spPr>
      </p:pic>
      <p:pic>
        <p:nvPicPr>
          <p:cNvPr id="10" name="Picture 9" descr="A picture containing drawing, table&#10;&#10;Description automatically generated">
            <a:extLst>
              <a:ext uri="{FF2B5EF4-FFF2-40B4-BE49-F238E27FC236}">
                <a16:creationId xmlns:a16="http://schemas.microsoft.com/office/drawing/2014/main" id="{17A315B9-C190-4924-A7F5-0C25D983A0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89811" y="2215958"/>
            <a:ext cx="2304000" cy="1152000"/>
          </a:xfrm>
          <a:prstGeom prst="rect">
            <a:avLst/>
          </a:prstGeom>
        </p:spPr>
      </p:pic>
      <p:pic>
        <p:nvPicPr>
          <p:cNvPr id="11" name="Picture 10">
            <a:extLst>
              <a:ext uri="{FF2B5EF4-FFF2-40B4-BE49-F238E27FC236}">
                <a16:creationId xmlns:a16="http://schemas.microsoft.com/office/drawing/2014/main" id="{54991D6E-FD4E-4FD4-BBE5-0BF76A569E63}"/>
              </a:ext>
            </a:extLst>
          </p:cNvPr>
          <p:cNvPicPr>
            <a:picLocks noChangeAspect="1"/>
          </p:cNvPicPr>
          <p:nvPr/>
        </p:nvPicPr>
        <p:blipFill>
          <a:blip r:embed="rId7"/>
          <a:stretch>
            <a:fillRect/>
          </a:stretch>
        </p:blipFill>
        <p:spPr>
          <a:xfrm>
            <a:off x="8272260" y="2624527"/>
            <a:ext cx="3550099" cy="720000"/>
          </a:xfrm>
          <a:prstGeom prst="rect">
            <a:avLst/>
          </a:prstGeom>
        </p:spPr>
      </p:pic>
      <p:pic>
        <p:nvPicPr>
          <p:cNvPr id="12" name="Picture 11">
            <a:extLst>
              <a:ext uri="{FF2B5EF4-FFF2-40B4-BE49-F238E27FC236}">
                <a16:creationId xmlns:a16="http://schemas.microsoft.com/office/drawing/2014/main" id="{51436452-A18F-468A-A63A-73CF3B3327DB}"/>
              </a:ext>
            </a:extLst>
          </p:cNvPr>
          <p:cNvPicPr>
            <a:picLocks noChangeAspect="1"/>
          </p:cNvPicPr>
          <p:nvPr/>
        </p:nvPicPr>
        <p:blipFill>
          <a:blip r:embed="rId8"/>
          <a:stretch>
            <a:fillRect/>
          </a:stretch>
        </p:blipFill>
        <p:spPr>
          <a:xfrm>
            <a:off x="3768211" y="5374517"/>
            <a:ext cx="2325600" cy="1224000"/>
          </a:xfrm>
          <a:prstGeom prst="rect">
            <a:avLst/>
          </a:prstGeom>
        </p:spPr>
      </p:pic>
      <p:pic>
        <p:nvPicPr>
          <p:cNvPr id="14" name="Picture 13">
            <a:extLst>
              <a:ext uri="{FF2B5EF4-FFF2-40B4-BE49-F238E27FC236}">
                <a16:creationId xmlns:a16="http://schemas.microsoft.com/office/drawing/2014/main" id="{B1FEEA71-9929-4C70-87FA-4A63C7FA7941}"/>
              </a:ext>
            </a:extLst>
          </p:cNvPr>
          <p:cNvPicPr>
            <a:picLocks noChangeAspect="1"/>
          </p:cNvPicPr>
          <p:nvPr/>
        </p:nvPicPr>
        <p:blipFill>
          <a:blip r:embed="rId9"/>
          <a:stretch>
            <a:fillRect/>
          </a:stretch>
        </p:blipFill>
        <p:spPr>
          <a:xfrm>
            <a:off x="9728883" y="5374517"/>
            <a:ext cx="2091287" cy="1260000"/>
          </a:xfrm>
          <a:prstGeom prst="rect">
            <a:avLst/>
          </a:prstGeom>
        </p:spPr>
      </p:pic>
    </p:spTree>
    <p:extLst>
      <p:ext uri="{BB962C8B-B14F-4D97-AF65-F5344CB8AC3E}">
        <p14:creationId xmlns:p14="http://schemas.microsoft.com/office/powerpoint/2010/main" val="17143844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452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5EB4FC-06D6-4E9D-B741-491FDF793E91}"/>
              </a:ext>
            </a:extLst>
          </p:cNvPr>
          <p:cNvPicPr>
            <a:picLocks noChangeAspect="1"/>
          </p:cNvPicPr>
          <p:nvPr/>
        </p:nvPicPr>
        <p:blipFill>
          <a:blip r:embed="rId2"/>
          <a:stretch>
            <a:fillRect/>
          </a:stretch>
        </p:blipFill>
        <p:spPr>
          <a:xfrm>
            <a:off x="622549" y="761649"/>
            <a:ext cx="3122143" cy="2239289"/>
          </a:xfrm>
          <a:prstGeom prst="rect">
            <a:avLst/>
          </a:prstGeom>
        </p:spPr>
      </p:pic>
      <p:sp>
        <p:nvSpPr>
          <p:cNvPr id="34" name="Rectangle 33">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998" y="487090"/>
            <a:ext cx="3588174"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D6EFAED5-8A62-4C55-93D5-6C07963AD59C}"/>
              </a:ext>
            </a:extLst>
          </p:cNvPr>
          <p:cNvPicPr>
            <a:picLocks noChangeAspect="1"/>
          </p:cNvPicPr>
          <p:nvPr/>
        </p:nvPicPr>
        <p:blipFill>
          <a:blip r:embed="rId3"/>
          <a:stretch>
            <a:fillRect/>
          </a:stretch>
        </p:blipFill>
        <p:spPr>
          <a:xfrm>
            <a:off x="8313518" y="973996"/>
            <a:ext cx="3252903" cy="1821625"/>
          </a:xfrm>
          <a:prstGeom prst="rect">
            <a:avLst/>
          </a:prstGeom>
        </p:spPr>
      </p:pic>
      <p:sp>
        <p:nvSpPr>
          <p:cNvPr id="36" name="Rectangle 35">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1B01AE6-1D59-4BEF-9EA8-4B8DA3C8A7B0}"/>
              </a:ext>
            </a:extLst>
          </p:cNvPr>
          <p:cNvPicPr>
            <a:picLocks noChangeAspect="1"/>
          </p:cNvPicPr>
          <p:nvPr/>
        </p:nvPicPr>
        <p:blipFill>
          <a:blip r:embed="rId4"/>
          <a:stretch>
            <a:fillRect/>
          </a:stretch>
        </p:blipFill>
        <p:spPr>
          <a:xfrm>
            <a:off x="622549" y="3769344"/>
            <a:ext cx="3104943" cy="2429330"/>
          </a:xfrm>
          <a:prstGeom prst="rect">
            <a:avLst/>
          </a:prstGeom>
        </p:spPr>
      </p:pic>
      <p:sp>
        <p:nvSpPr>
          <p:cNvPr id="38" name="Rectangle 37">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35C92676-51ED-461B-9A60-6F873BD43460}"/>
              </a:ext>
            </a:extLst>
          </p:cNvPr>
          <p:cNvPicPr>
            <a:picLocks noChangeAspect="1"/>
          </p:cNvPicPr>
          <p:nvPr/>
        </p:nvPicPr>
        <p:blipFill>
          <a:blip r:embed="rId5"/>
          <a:stretch>
            <a:fillRect/>
          </a:stretch>
        </p:blipFill>
        <p:spPr>
          <a:xfrm>
            <a:off x="4690783" y="609818"/>
            <a:ext cx="2658316" cy="2658316"/>
          </a:xfrm>
          <a:prstGeom prst="rect">
            <a:avLst/>
          </a:prstGeom>
        </p:spPr>
      </p:pic>
      <p:sp>
        <p:nvSpPr>
          <p:cNvPr id="40" name="Rectangle 39">
            <a:extLst>
              <a:ext uri="{FF2B5EF4-FFF2-40B4-BE49-F238E27FC236}">
                <a16:creationId xmlns:a16="http://schemas.microsoft.com/office/drawing/2014/main" id="{F4FFA271-A10A-4AC3-8F06-E3313A197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502" y="3603670"/>
            <a:ext cx="3601167"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160C51FC-D8CC-4FA0-8DB1-A3C94186CAE7}"/>
              </a:ext>
            </a:extLst>
          </p:cNvPr>
          <p:cNvPicPr>
            <a:picLocks noChangeAspect="1"/>
          </p:cNvPicPr>
          <p:nvPr/>
        </p:nvPicPr>
        <p:blipFill>
          <a:blip r:embed="rId6"/>
          <a:stretch>
            <a:fillRect/>
          </a:stretch>
        </p:blipFill>
        <p:spPr>
          <a:xfrm>
            <a:off x="8313518" y="4759821"/>
            <a:ext cx="3252903" cy="455406"/>
          </a:xfrm>
          <a:prstGeom prst="rect">
            <a:avLst/>
          </a:prstGeom>
        </p:spPr>
      </p:pic>
      <p:pic>
        <p:nvPicPr>
          <p:cNvPr id="2" name="Picture 1">
            <a:extLst>
              <a:ext uri="{FF2B5EF4-FFF2-40B4-BE49-F238E27FC236}">
                <a16:creationId xmlns:a16="http://schemas.microsoft.com/office/drawing/2014/main" id="{07C7F2BA-C468-141A-2AAB-B0D723DB96A1}"/>
              </a:ext>
            </a:extLst>
          </p:cNvPr>
          <p:cNvPicPr>
            <a:picLocks noChangeAspect="1"/>
          </p:cNvPicPr>
          <p:nvPr/>
        </p:nvPicPr>
        <p:blipFill>
          <a:blip r:embed="rId7"/>
          <a:stretch>
            <a:fillRect/>
          </a:stretch>
        </p:blipFill>
        <p:spPr>
          <a:xfrm>
            <a:off x="4690784" y="3523772"/>
            <a:ext cx="2658316" cy="2175960"/>
          </a:xfrm>
          <a:prstGeom prst="rect">
            <a:avLst/>
          </a:prstGeom>
        </p:spPr>
      </p:pic>
    </p:spTree>
    <p:extLst>
      <p:ext uri="{BB962C8B-B14F-4D97-AF65-F5344CB8AC3E}">
        <p14:creationId xmlns:p14="http://schemas.microsoft.com/office/powerpoint/2010/main" val="40315616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94DA98D-142B-41D5-8FAC-3A930828A0CD}"/>
              </a:ext>
            </a:extLst>
          </p:cNvPr>
          <p:cNvSpPr txBox="1"/>
          <p:nvPr/>
        </p:nvSpPr>
        <p:spPr>
          <a:xfrm>
            <a:off x="1127464" y="1899821"/>
            <a:ext cx="9729926" cy="4205254"/>
          </a:xfrm>
          <a:prstGeom prst="rect">
            <a:avLst/>
          </a:prstGeom>
          <a:noFill/>
        </p:spPr>
        <p:txBody>
          <a:bodyPr wrap="square" lIns="91440" tIns="45720" rIns="91440" bIns="45720" rtlCol="0" anchor="t">
            <a:spAutoFit/>
          </a:bodyPr>
          <a:lstStyle/>
          <a:p>
            <a:pPr>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LAHP welcomes applications:</a:t>
            </a:r>
            <a:r>
              <a:rPr lang="en-GB" sz="2400" b="1" dirty="0">
                <a:solidFill>
                  <a:prstClr val="black"/>
                </a:solidFill>
                <a:latin typeface="Calibri" panose="020F0502020204030204"/>
              </a:rPr>
              <a:t> </a:t>
            </a:r>
            <a:endParaRPr kumimoji="0" lang="en-GB" sz="24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prstClr val="black"/>
              </a:solidFill>
              <a:effectLst/>
              <a:uLnTx/>
              <a:uFillTx/>
              <a:latin typeface="Calibri" panose="020F0502020204030204"/>
              <a:ea typeface="+mn-ea"/>
              <a:cs typeface="+mn-cs"/>
            </a:endParaRPr>
          </a:p>
          <a:p>
            <a:pPr marL="342900" indent="-342900" algn="just">
              <a:lnSpc>
                <a:spcPct val="107000"/>
              </a:lnSpc>
              <a:buFont typeface="Symbol" panose="05050102010706020507" pitchFamily="18" charset="2"/>
              <a:buChar char=""/>
              <a:defRPr/>
            </a:pPr>
            <a:r>
              <a:rPr kumimoji="0" lang="en-GB" sz="20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a:rPr>
              <a:t>across all of LAHP’s subject areas and approaches in the arts and humanities, including for inter-disciplinary and practice-based research;</a:t>
            </a:r>
            <a:r>
              <a:rPr lang="en-GB" sz="2000" dirty="0">
                <a:solidFill>
                  <a:prstClr val="black"/>
                </a:solidFill>
                <a:latin typeface="Calibri"/>
                <a:ea typeface="Calibri" panose="020F0502020204030204" pitchFamily="34" charset="0"/>
                <a:cs typeface="Times New Roman"/>
              </a:rPr>
              <a:t> </a:t>
            </a:r>
            <a:endParaRPr lang="en-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kumimoji="0" lang="en-GB"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buFont typeface="Symbol" panose="05050102010706020507" pitchFamily="18" charset="2"/>
              <a:buChar char=""/>
              <a:defRPr/>
            </a:pPr>
            <a:r>
              <a:rPr kumimoji="0" lang="en-GB" sz="20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a:rPr>
              <a:t>from those who have recently completed their </a:t>
            </a:r>
            <a:r>
              <a:rPr lang="en-GB" sz="2000" dirty="0">
                <a:solidFill>
                  <a:prstClr val="black"/>
                </a:solidFill>
                <a:latin typeface="Calibri"/>
                <a:ea typeface="Calibri" panose="020F0502020204030204" pitchFamily="34" charset="0"/>
                <a:cs typeface="Times New Roman"/>
              </a:rPr>
              <a:t>Master's</a:t>
            </a:r>
            <a:r>
              <a:rPr kumimoji="0" lang="en-GB" sz="20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a:rPr>
              <a:t> programmes and those with relevant professional and/or practitioner experience;</a:t>
            </a:r>
            <a:r>
              <a:rPr lang="en-GB" sz="2000" dirty="0">
                <a:solidFill>
                  <a:prstClr val="black"/>
                </a:solidFill>
                <a:latin typeface="Calibri"/>
                <a:ea typeface="Calibri" panose="020F0502020204030204" pitchFamily="34" charset="0"/>
                <a:cs typeface="Times New Roman"/>
              </a:rPr>
              <a:t> </a:t>
            </a:r>
            <a:endParaRPr lang="en-GB" sz="20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kumimoji="0" lang="en-GB"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buFont typeface="Symbol" panose="05050102010706020507" pitchFamily="18" charset="2"/>
              <a:buChar char=""/>
              <a:defRPr/>
            </a:pPr>
            <a:r>
              <a:rPr kumimoji="0" lang="en-GB" sz="20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a:rPr>
              <a:t>from those wishing to study on a full- or part-time basis;</a:t>
            </a:r>
            <a:r>
              <a:rPr lang="en-GB" sz="2000" dirty="0">
                <a:solidFill>
                  <a:prstClr val="black"/>
                </a:solidFill>
                <a:latin typeface="Calibri"/>
                <a:ea typeface="Calibri" panose="020F0502020204030204" pitchFamily="34" charset="0"/>
                <a:cs typeface="Times New Roman"/>
              </a:rPr>
              <a:t> </a:t>
            </a:r>
            <a:endParaRPr lang="en-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kumimoji="0" lang="en-GB"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en-GB" sz="20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a:rPr>
              <a:t>from applicants of all ages and backgrounds.</a:t>
            </a:r>
            <a:endParaRPr lang="en-GB" sz="20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a:endParaRPr>
          </a:p>
          <a:p>
            <a:pPr>
              <a:defRPr/>
            </a:pPr>
            <a:r>
              <a:rPr lang="en-GB" sz="2000" dirty="0">
                <a:solidFill>
                  <a:prstClr val="black"/>
                </a:solidFill>
                <a:latin typeface="Calibri" panose="020F0502020204030204"/>
              </a:rPr>
              <a:t>  </a:t>
            </a:r>
            <a:endParaRPr lang="en-GB" sz="2000" b="0" i="0" u="none" strike="noStrike" kern="1200" cap="none" spc="0" normalizeH="0" baseline="0" noProof="0" dirty="0">
              <a:ln>
                <a:noFill/>
              </a:ln>
              <a:solidFill>
                <a:prstClr val="black"/>
              </a:solidFill>
              <a:effectLst/>
              <a:uLnTx/>
              <a:uFillTx/>
              <a:latin typeface="Calibri" panose="020F0502020204030204"/>
              <a:cs typeface="Calibri"/>
            </a:endParaRPr>
          </a:p>
        </p:txBody>
      </p:sp>
    </p:spTree>
    <p:extLst>
      <p:ext uri="{BB962C8B-B14F-4D97-AF65-F5344CB8AC3E}">
        <p14:creationId xmlns:p14="http://schemas.microsoft.com/office/powerpoint/2010/main" val="33342691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742C43-01C9-4225-A978-9359480211EB}"/>
              </a:ext>
            </a:extLst>
          </p:cNvPr>
          <p:cNvSpPr txBox="1"/>
          <p:nvPr/>
        </p:nvSpPr>
        <p:spPr>
          <a:xfrm>
            <a:off x="843911" y="1187480"/>
            <a:ext cx="10036628" cy="5355312"/>
          </a:xfrm>
          <a:prstGeom prst="rect">
            <a:avLst/>
          </a:prstGeom>
          <a:noFill/>
        </p:spPr>
        <p:txBody>
          <a:bodyPr wrap="square" lIns="91440" tIns="45720" rIns="91440" bIns="45720" rtlCol="0" anchor="t">
            <a:spAutoFit/>
          </a:bodyPr>
          <a:lstStyle/>
          <a:p>
            <a:r>
              <a:rPr lang="en-GB" sz="2400" b="1"/>
              <a:t>International applicants </a:t>
            </a:r>
            <a:endParaRPr lang="en-GB" b="1"/>
          </a:p>
          <a:p>
            <a:endParaRPr lang="en-GB" b="1"/>
          </a:p>
          <a:p>
            <a:r>
              <a:rPr lang="en-GB" sz="2000"/>
              <a:t>LAHP can award up to 30% of its studentships (including stipend) to international applicants (including EU students). </a:t>
            </a:r>
            <a:endParaRPr lang="en-GB" sz="2000">
              <a:cs typeface="Calibri"/>
            </a:endParaRPr>
          </a:p>
          <a:p>
            <a:endParaRPr lang="en-GB" sz="2000">
              <a:cs typeface="Calibri"/>
            </a:endParaRPr>
          </a:p>
          <a:p>
            <a:r>
              <a:rPr lang="en-GB" sz="2000"/>
              <a:t>The AHRC will fund only the Home fee. The difference between the Home and International fee must be found elsewhere. Students should discuss with their prospective supervisors whether the HEI they are applying to could potentially cover this fee difference.  If an HEI is able to cover the fee difference, this will be confirmed in the award letter from LAHP. </a:t>
            </a:r>
            <a:endParaRPr lang="en-GB" sz="2000">
              <a:cs typeface="Calibri"/>
            </a:endParaRPr>
          </a:p>
          <a:p>
            <a:endParaRPr lang="en-GB" sz="2000">
              <a:cs typeface="Calibri"/>
            </a:endParaRPr>
          </a:p>
          <a:p>
            <a:r>
              <a:rPr lang="en-GB" sz="2000"/>
              <a:t>LAHP encourages all international applicants to apply to additional funding sources where available to cover the difference between the Home and International fee as there is no guarantee that their HEI will cover this fee difference. </a:t>
            </a:r>
            <a:endParaRPr lang="en-GB" sz="2000">
              <a:cs typeface="Calibri"/>
            </a:endParaRPr>
          </a:p>
          <a:p>
            <a:endParaRPr lang="en-GB" sz="2000">
              <a:cs typeface="Calibri"/>
            </a:endParaRPr>
          </a:p>
          <a:p>
            <a:r>
              <a:rPr lang="en-GB" sz="2000" b="1">
                <a:cs typeface="Calibri"/>
              </a:rPr>
              <a:t>Please note: your fee status will be determined by the university you're applying to, not by LAHP.</a:t>
            </a:r>
          </a:p>
          <a:p>
            <a:endParaRPr lang="en-GB" sz="2000">
              <a:cs typeface="Calibri"/>
            </a:endParaRPr>
          </a:p>
        </p:txBody>
      </p:sp>
    </p:spTree>
    <p:extLst>
      <p:ext uri="{BB962C8B-B14F-4D97-AF65-F5344CB8AC3E}">
        <p14:creationId xmlns:p14="http://schemas.microsoft.com/office/powerpoint/2010/main" val="3728914756"/>
      </p:ext>
    </p:extLst>
  </p:cSld>
  <p:clrMapOvr>
    <a:masterClrMapping/>
  </p:clrMapOvr>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5837de98-cbc5-4a21-9960-7aa0bbdf7498">
      <Terms xmlns="http://schemas.microsoft.com/office/infopath/2007/PartnerControls"/>
    </lcf76f155ced4ddcb4097134ff3c332f>
    <TaxCatchAll xmlns="c3f1af37-1937-4130-8a6b-ff861b20dfc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83EBB08FB2AB84AA192EEE879EEA4E4" ma:contentTypeVersion="19" ma:contentTypeDescription="Create a new document." ma:contentTypeScope="" ma:versionID="8bc2c6d65bb494c03542bd0cfb192b89">
  <xsd:schema xmlns:xsd="http://www.w3.org/2001/XMLSchema" xmlns:xs="http://www.w3.org/2001/XMLSchema" xmlns:p="http://schemas.microsoft.com/office/2006/metadata/properties" xmlns:ns1="http://schemas.microsoft.com/sharepoint/v3" xmlns:ns2="5837de98-cbc5-4a21-9960-7aa0bbdf7498" xmlns:ns3="f836bfcf-3849-48ab-b265-b71dd869f54d" xmlns:ns4="c3f1af37-1937-4130-8a6b-ff861b20dfcf" targetNamespace="http://schemas.microsoft.com/office/2006/metadata/properties" ma:root="true" ma:fieldsID="da3de74fc74b96bc0bf305c14ccc230b" ns1:_="" ns2:_="" ns3:_="" ns4:_="">
    <xsd:import namespace="http://schemas.microsoft.com/sharepoint/v3"/>
    <xsd:import namespace="5837de98-cbc5-4a21-9960-7aa0bbdf7498"/>
    <xsd:import namespace="f836bfcf-3849-48ab-b265-b71dd869f54d"/>
    <xsd:import namespace="c3f1af37-1937-4130-8a6b-ff861b20dfc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1:_ip_UnifiedCompliancePolicyProperties" minOccurs="0"/>
                <xsd:element ref="ns1:_ip_UnifiedCompliancePolicyUIAction" minOccurs="0"/>
                <xsd:element ref="ns3:SharedWithUsers" minOccurs="0"/>
                <xsd:element ref="ns3:SharedWithDetails"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4: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837de98-cbc5-4a21-9960-7aa0bbdf749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ee726a9b-3374-46a0-b009-af8e0551a72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836bfcf-3849-48ab-b265-b71dd869f54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3f1af37-1937-4130-8a6b-ff861b20dfcf"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d0506c10-0074-4c7b-8d73-25734af62406}" ma:internalName="TaxCatchAll" ma:showField="CatchAllData" ma:web="f836bfcf-3849-48ab-b265-b71dd869f54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FC21E0C-DCF1-4EFC-B357-33AACAA8D655}">
  <ds:schemaRefs>
    <ds:schemaRef ds:uri="http://schemas.microsoft.com/sharepoint/v3/contenttype/forms"/>
  </ds:schemaRefs>
</ds:datastoreItem>
</file>

<file path=customXml/itemProps2.xml><?xml version="1.0" encoding="utf-8"?>
<ds:datastoreItem xmlns:ds="http://schemas.openxmlformats.org/officeDocument/2006/customXml" ds:itemID="{43DCA522-B98D-4F40-BE22-FC83BA35E4D4}">
  <ds:schemaRefs>
    <ds:schemaRef ds:uri="5837de98-cbc5-4a21-9960-7aa0bbdf7498"/>
    <ds:schemaRef ds:uri="http://schemas.microsoft.com/office/infopath/2007/PartnerControls"/>
    <ds:schemaRef ds:uri="http://purl.org/dc/dcmitype/"/>
    <ds:schemaRef ds:uri="http://schemas.microsoft.com/office/2006/documentManagement/types"/>
    <ds:schemaRef ds:uri="http://purl.org/dc/elements/1.1/"/>
    <ds:schemaRef ds:uri="http://purl.org/dc/terms/"/>
    <ds:schemaRef ds:uri="f836bfcf-3849-48ab-b265-b71dd869f54d"/>
    <ds:schemaRef ds:uri="http://schemas.microsoft.com/sharepoint/v3"/>
    <ds:schemaRef ds:uri="http://schemas.openxmlformats.org/package/2006/metadata/core-properties"/>
    <ds:schemaRef ds:uri="c3f1af37-1937-4130-8a6b-ff861b20dfcf"/>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A100A137-8A2E-411A-A36C-07B31FCFF1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837de98-cbc5-4a21-9960-7aa0bbdf7498"/>
    <ds:schemaRef ds:uri="f836bfcf-3849-48ab-b265-b71dd869f54d"/>
    <ds:schemaRef ds:uri="c3f1af37-1937-4130-8a6b-ff861b20dfc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78a249c6-2aae-4ca7-a679-0abab9361116}" enabled="1" method="Privileged" siteId="{185280ba-7a00-42ea-9408-19eafd13552e}" removed="0"/>
</clbl:labelList>
</file>

<file path=docProps/app.xml><?xml version="1.0" encoding="utf-8"?>
<Properties xmlns="http://schemas.openxmlformats.org/officeDocument/2006/extended-properties" xmlns:vt="http://schemas.openxmlformats.org/officeDocument/2006/docPropsVTypes">
  <TotalTime>4</TotalTime>
  <Words>1872</Words>
  <Application>Microsoft Office PowerPoint</Application>
  <PresentationFormat>Widescreen</PresentationFormat>
  <Paragraphs>246</Paragraphs>
  <Slides>27</Slides>
  <Notes>12</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Alison</dc:creator>
  <cp:lastModifiedBy>Harrison, Gillian</cp:lastModifiedBy>
  <cp:revision>57</cp:revision>
  <dcterms:created xsi:type="dcterms:W3CDTF">2019-10-13T15:08:57Z</dcterms:created>
  <dcterms:modified xsi:type="dcterms:W3CDTF">2023-12-05T08:25:52Z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0x010100E83EBB08FB2AB84AA192EEE879EEA4E4</vt:lpwstr>
  </property>
  <property fmtid="{D5CDD505-2E9C-101B-9397-08002B2CF9AE}" pid="3" name="MediaServiceImageTags">
    <vt:lpwstr/>
  </property>
</Properties>
</file>